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45" d="100"/>
          <a:sy n="145" d="100"/>
        </p:scale>
        <p:origin x="1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60" indent="-251460"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8305333" y="5073094"/>
            <a:ext cx="210017" cy="233681"/>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2999" y="928687"/>
            <a:ext cx="5915027" cy="487276"/>
          </a:xfrm>
          <a:prstGeom prst="rect">
            <a:avLst/>
          </a:prstGeom>
        </p:spPr>
        <p:txBody>
          <a:bodyPr lIns="25717" tIns="25717" rIns="25717" bIns="25717">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half" idx="1"/>
          </p:nvPr>
        </p:nvSpPr>
        <p:spPr>
          <a:xfrm>
            <a:off x="1614487" y="1955601"/>
            <a:ext cx="5915027" cy="2447629"/>
          </a:xfrm>
          <a:prstGeom prst="rect">
            <a:avLst/>
          </a:prstGeom>
        </p:spPr>
        <p:txBody>
          <a:bodyPr lIns="25717" tIns="25717" rIns="25717" bIns="25717">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36" name="Title Text"/>
          <p:cNvSpPr txBox="1">
            <a:spLocks noGrp="1"/>
          </p:cNvSpPr>
          <p:nvPr>
            <p:ph type="title"/>
          </p:nvPr>
        </p:nvSpPr>
        <p:spPr>
          <a:xfrm>
            <a:off x="2000249" y="1560016"/>
            <a:ext cx="5143502" cy="1343026"/>
          </a:xfrm>
          <a:prstGeom prst="rect">
            <a:avLst/>
          </a:prstGeom>
        </p:spPr>
        <p:txBody>
          <a:bodyPr lIns="25717" tIns="25717" rIns="25717" bIns="25717" anchor="b">
            <a:normAutofit/>
          </a:bodyPr>
          <a:lstStyle>
            <a:lvl1pPr defTabSz="762000">
              <a:lnSpc>
                <a:spcPct val="90000"/>
              </a:lnSpc>
              <a:defRPr sz="4800">
                <a:latin typeface="Calibri Light"/>
                <a:ea typeface="Calibri Light"/>
                <a:cs typeface="Calibri Light"/>
                <a:sym typeface="Calibri Light"/>
              </a:defRPr>
            </a:lvl1pPr>
          </a:lstStyle>
          <a:p>
            <a:r>
              <a:t>Title Text</a:t>
            </a:r>
          </a:p>
        </p:txBody>
      </p:sp>
      <p:sp>
        <p:nvSpPr>
          <p:cNvPr id="37" name="Body Level One…"/>
          <p:cNvSpPr txBox="1">
            <a:spLocks noGrp="1"/>
          </p:cNvSpPr>
          <p:nvPr>
            <p:ph type="body" sz="quarter" idx="1"/>
          </p:nvPr>
        </p:nvSpPr>
        <p:spPr>
          <a:xfrm>
            <a:off x="2000249" y="2954833"/>
            <a:ext cx="5143502" cy="931368"/>
          </a:xfrm>
          <a:prstGeom prst="rect">
            <a:avLst/>
          </a:prstGeom>
        </p:spPr>
        <p:txBody>
          <a:bodyPr lIns="25717" tIns="25717" rIns="25717" bIns="25717">
            <a:normAutofit/>
          </a:bodyPr>
          <a:lstStyle>
            <a:lvl1pPr marL="0" indent="0" algn="ctr" defTabSz="762000">
              <a:lnSpc>
                <a:spcPct val="90000"/>
              </a:lnSpc>
              <a:spcBef>
                <a:spcPts val="800"/>
              </a:spcBef>
              <a:buSzTx/>
              <a:buFontTx/>
              <a:buNone/>
              <a:defRPr sz="1800"/>
            </a:lvl1pPr>
            <a:lvl2pPr marL="0" indent="457200" algn="ctr" defTabSz="762000">
              <a:lnSpc>
                <a:spcPct val="90000"/>
              </a:lnSpc>
              <a:spcBef>
                <a:spcPts val="800"/>
              </a:spcBef>
              <a:buSzTx/>
              <a:buFontTx/>
              <a:buNone/>
              <a:defRPr sz="1800"/>
            </a:lvl2pPr>
            <a:lvl3pPr marL="0" indent="914400" algn="ctr" defTabSz="762000">
              <a:lnSpc>
                <a:spcPct val="90000"/>
              </a:lnSpc>
              <a:spcBef>
                <a:spcPts val="800"/>
              </a:spcBef>
              <a:buSzTx/>
              <a:buFontTx/>
              <a:buNone/>
              <a:defRPr sz="1800"/>
            </a:lvl3pPr>
            <a:lvl4pPr marL="0" indent="1371600" algn="ctr" defTabSz="762000">
              <a:lnSpc>
                <a:spcPct val="90000"/>
              </a:lnSpc>
              <a:spcBef>
                <a:spcPts val="800"/>
              </a:spcBef>
              <a:buSzTx/>
              <a:buFontTx/>
              <a:buNone/>
              <a:defRPr sz="1800"/>
            </a:lvl4pPr>
            <a:lvl5pPr marL="0" indent="1828800" algn="ctr" defTabSz="762000">
              <a:lnSpc>
                <a:spcPct val="90000"/>
              </a:lnSpc>
              <a:spcBef>
                <a:spcPts val="800"/>
              </a:spcBef>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3" Type="http://schemas.openxmlformats.org/officeDocument/2006/relationships/image" Target="../media/image2.png"/><Relationship Id="rId7" Type="http://schemas.openxmlformats.org/officeDocument/2006/relationships/image" Target="../media/image6.tif"/><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s://github.com/billbuchanan/appliedcrypto" TargetMode="External"/><Relationship Id="rId7"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hyperlink" Target="https://asecuritysite.com/esecurity"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jpeg"/><Relationship Id="rId4" Type="http://schemas.openxmlformats.org/officeDocument/2006/relationships/image" Target="../media/image30.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hyperlink" Target="https://asecuritysite.com/esecurity"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E-Security: Introduction…"/>
          <p:cNvSpPr txBox="1">
            <a:spLocks noGrp="1"/>
          </p:cNvSpPr>
          <p:nvPr>
            <p:ph type="title" idx="4294967295"/>
          </p:nvPr>
        </p:nvSpPr>
        <p:spPr>
          <a:xfrm>
            <a:off x="468312" y="423564"/>
            <a:ext cx="7704138" cy="4867872"/>
          </a:xfrm>
          <a:prstGeom prst="rect">
            <a:avLst/>
          </a:prstGeom>
        </p:spPr>
        <p:txBody>
          <a:bodyPr>
            <a:normAutofit/>
          </a:bodyPr>
          <a:lstStyle/>
          <a:p>
            <a:pPr algn="l" defTabSz="758951">
              <a:defRPr sz="3652" b="1">
                <a:solidFill>
                  <a:srgbClr val="C00000"/>
                </a:solidFill>
              </a:defRPr>
            </a:pPr>
            <a:r>
              <a:rPr lang="en-US" dirty="0"/>
              <a:t>Applied Crypto</a:t>
            </a:r>
            <a:r>
              <a:rPr dirty="0"/>
              <a:t>: Introduction</a:t>
            </a:r>
          </a:p>
          <a:p>
            <a:pPr algn="l" defTabSz="758951">
              <a:defRPr sz="3652" b="1">
                <a:solidFill>
                  <a:srgbClr val="C00000"/>
                </a:solidFill>
              </a:defRPr>
            </a:pPr>
            <a:r>
              <a:rPr sz="1660" b="0" dirty="0"/>
              <a:t>1. Cryptography Fundamentals. </a:t>
            </a:r>
            <a:br>
              <a:rPr sz="1660" b="0" dirty="0"/>
            </a:br>
            <a:r>
              <a:rPr sz="1660" b="0" dirty="0"/>
              <a:t>2. Symmetric Key Encryption.</a:t>
            </a:r>
            <a:br>
              <a:rPr sz="1660" b="0" dirty="0"/>
            </a:br>
            <a:r>
              <a:rPr sz="1660" b="0" dirty="0"/>
              <a:t>3. Hashing and MAC.</a:t>
            </a:r>
          </a:p>
          <a:p>
            <a:pPr algn="l" defTabSz="758951">
              <a:defRPr sz="3652" b="1">
                <a:solidFill>
                  <a:srgbClr val="C00000"/>
                </a:solidFill>
              </a:defRPr>
            </a:pPr>
            <a:r>
              <a:rPr sz="1660" b="0" dirty="0"/>
              <a:t>4. Asymmetric (Public) Key Encryption.</a:t>
            </a:r>
          </a:p>
          <a:p>
            <a:pPr algn="l" defTabSz="758951">
              <a:defRPr sz="3652" b="1">
                <a:solidFill>
                  <a:srgbClr val="C00000"/>
                </a:solidFill>
              </a:defRPr>
            </a:pPr>
            <a:r>
              <a:rPr sz="1660" b="0" dirty="0"/>
              <a:t>5. Key Exchange.</a:t>
            </a:r>
          </a:p>
          <a:p>
            <a:pPr algn="l" defTabSz="758951">
              <a:defRPr sz="3652" b="1">
                <a:solidFill>
                  <a:srgbClr val="C00000"/>
                </a:solidFill>
              </a:defRPr>
            </a:pPr>
            <a:r>
              <a:rPr sz="1660" b="0" dirty="0"/>
              <a:t>6. Trust and Digital Certificates.</a:t>
            </a:r>
          </a:p>
          <a:p>
            <a:pPr algn="l" defTabSz="758951">
              <a:defRPr sz="3652" b="1">
                <a:solidFill>
                  <a:srgbClr val="C00000"/>
                </a:solidFill>
              </a:defRPr>
            </a:pPr>
            <a:r>
              <a:rPr sz="1660" b="0" dirty="0"/>
              <a:t>7. </a:t>
            </a:r>
            <a:r>
              <a:rPr sz="1660" b="0" dirty="0" err="1"/>
              <a:t>Tunnelling</a:t>
            </a:r>
            <a:r>
              <a:rPr sz="1660" b="0" dirty="0"/>
              <a:t>.</a:t>
            </a:r>
          </a:p>
          <a:p>
            <a:pPr algn="l" defTabSz="758951">
              <a:defRPr sz="3652" b="1">
                <a:solidFill>
                  <a:srgbClr val="C00000"/>
                </a:solidFill>
              </a:defRPr>
            </a:pPr>
            <a:r>
              <a:rPr sz="1660" b="0" dirty="0"/>
              <a:t>8. Cryptocurrencies and Blockchain.</a:t>
            </a:r>
          </a:p>
          <a:p>
            <a:pPr algn="l" defTabSz="758951">
              <a:defRPr sz="3652" b="1">
                <a:solidFill>
                  <a:srgbClr val="C00000"/>
                </a:solidFill>
              </a:defRPr>
            </a:pPr>
            <a:r>
              <a:rPr sz="1660" b="0" dirty="0"/>
              <a:t>9. Future Cryptography.</a:t>
            </a:r>
          </a:p>
          <a:p>
            <a:pPr algn="l" defTabSz="758951">
              <a:defRPr sz="3652" b="1">
                <a:solidFill>
                  <a:srgbClr val="C00000"/>
                </a:solidFill>
              </a:defRPr>
            </a:pPr>
            <a:r>
              <a:rPr sz="1660" b="0" dirty="0"/>
              <a:t>10. Host Security.</a:t>
            </a:r>
            <a:br>
              <a:rPr sz="1660" b="0" dirty="0"/>
            </a:br>
            <a:br>
              <a:rPr sz="1660" b="0" dirty="0"/>
            </a:br>
            <a:r>
              <a:rPr sz="2490" dirty="0">
                <a:solidFill>
                  <a:srgbClr val="000000"/>
                </a:solidFill>
              </a:rPr>
              <a:t>Prof Bill Buchanan OBE</a:t>
            </a:r>
            <a:br>
              <a:rPr sz="2490" dirty="0">
                <a:solidFill>
                  <a:srgbClr val="000000"/>
                </a:solidFill>
              </a:rPr>
            </a:br>
            <a:br>
              <a:rPr sz="2490" dirty="0">
                <a:solidFill>
                  <a:srgbClr val="000000"/>
                </a:solidFill>
              </a:rPr>
            </a:br>
            <a:r>
              <a:rPr sz="1660" b="0" dirty="0"/>
              <a:t>https://</a:t>
            </a:r>
            <a:r>
              <a:rPr sz="1660" b="0" dirty="0" err="1"/>
              <a:t>asecuritysite.com</a:t>
            </a:r>
            <a:r>
              <a:rPr sz="1660" b="0" dirty="0"/>
              <a:t>/encryption</a:t>
            </a:r>
            <a:br>
              <a:rPr sz="1660" b="0" dirty="0"/>
            </a:br>
            <a:r>
              <a:rPr sz="1660" b="0" dirty="0"/>
              <a:t>https://</a:t>
            </a:r>
            <a:r>
              <a:rPr sz="1660" b="0" dirty="0" err="1"/>
              <a:t>asecuritysite.com</a:t>
            </a:r>
            <a:r>
              <a:rPr sz="1660" b="0" dirty="0"/>
              <a:t>/</a:t>
            </a:r>
            <a:r>
              <a:rPr sz="1660" b="0" dirty="0" err="1"/>
              <a:t>esecurity</a:t>
            </a:r>
            <a:endParaRPr sz="1660" b="0" dirty="0"/>
          </a:p>
        </p:txBody>
      </p:sp>
      <p:pic>
        <p:nvPicPr>
          <p:cNvPr id="48"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49"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50"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51"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pic>
        <p:nvPicPr>
          <p:cNvPr id="52" name="file-20180830-195313-x6cge9.png" descr="file-20180830-195313-x6cge9.png"/>
          <p:cNvPicPr>
            <a:picLocks noChangeAspect="1"/>
          </p:cNvPicPr>
          <p:nvPr/>
        </p:nvPicPr>
        <p:blipFill>
          <a:blip r:embed="rId6"/>
          <a:stretch>
            <a:fillRect/>
          </a:stretch>
        </p:blipFill>
        <p:spPr>
          <a:xfrm>
            <a:off x="2546277" y="411484"/>
            <a:ext cx="6504923" cy="3899504"/>
          </a:xfrm>
          <a:prstGeom prst="rect">
            <a:avLst/>
          </a:prstGeom>
          <a:ln w="12700">
            <a:miter lim="400000"/>
          </a:ln>
        </p:spPr>
      </p:pic>
      <p:pic>
        <p:nvPicPr>
          <p:cNvPr id="53" name="Image" descr="Image"/>
          <p:cNvPicPr>
            <a:picLocks noChangeAspect="1"/>
          </p:cNvPicPr>
          <p:nvPr/>
        </p:nvPicPr>
        <p:blipFill>
          <a:blip r:embed="rId7"/>
          <a:stretch>
            <a:fillRect/>
          </a:stretch>
        </p:blipFill>
        <p:spPr>
          <a:xfrm>
            <a:off x="305832" y="568199"/>
            <a:ext cx="7620001" cy="4938714"/>
          </a:xfrm>
          <a:prstGeom prst="rect">
            <a:avLst/>
          </a:prstGeom>
          <a:ln w="12700">
            <a:miter lim="400000"/>
          </a:ln>
        </p:spPr>
      </p:pic>
      <p:grpSp>
        <p:nvGrpSpPr>
          <p:cNvPr id="56" name="Image"/>
          <p:cNvGrpSpPr/>
          <p:nvPr/>
        </p:nvGrpSpPr>
        <p:grpSpPr>
          <a:xfrm>
            <a:off x="765666" y="314266"/>
            <a:ext cx="8072502" cy="4989250"/>
            <a:chOff x="0" y="0"/>
            <a:chExt cx="8072500" cy="4989248"/>
          </a:xfrm>
        </p:grpSpPr>
        <p:pic>
          <p:nvPicPr>
            <p:cNvPr id="55" name="Image" descr="Image"/>
            <p:cNvPicPr>
              <a:picLocks noChangeAspect="1"/>
            </p:cNvPicPr>
            <p:nvPr/>
          </p:nvPicPr>
          <p:blipFill>
            <a:blip r:embed="rId8"/>
            <a:stretch>
              <a:fillRect/>
            </a:stretch>
          </p:blipFill>
          <p:spPr>
            <a:xfrm>
              <a:off x="50800" y="25400"/>
              <a:ext cx="7970901" cy="4862249"/>
            </a:xfrm>
            <a:prstGeom prst="rect">
              <a:avLst/>
            </a:prstGeom>
            <a:ln>
              <a:noFill/>
            </a:ln>
            <a:effectLst/>
          </p:spPr>
        </p:pic>
        <p:pic>
          <p:nvPicPr>
            <p:cNvPr id="54" name="Image" descr="Image"/>
            <p:cNvPicPr>
              <a:picLocks/>
            </p:cNvPicPr>
            <p:nvPr/>
          </p:nvPicPr>
          <p:blipFill>
            <a:blip r:embed="rId9"/>
            <a:stretch>
              <a:fillRect/>
            </a:stretch>
          </p:blipFill>
          <p:spPr>
            <a:xfrm>
              <a:off x="0" y="0"/>
              <a:ext cx="8072501" cy="4989249"/>
            </a:xfrm>
            <a:prstGeom prst="rect">
              <a:avLst/>
            </a:prstGeom>
            <a:effectLst/>
          </p:spPr>
        </p:pic>
      </p:grpSp>
      <p:grpSp>
        <p:nvGrpSpPr>
          <p:cNvPr id="59" name="Image"/>
          <p:cNvGrpSpPr/>
          <p:nvPr/>
        </p:nvGrpSpPr>
        <p:grpSpPr>
          <a:xfrm>
            <a:off x="851571" y="-88097"/>
            <a:ext cx="6937620" cy="4604185"/>
            <a:chOff x="0" y="0"/>
            <a:chExt cx="6937619" cy="4604183"/>
          </a:xfrm>
        </p:grpSpPr>
        <p:pic>
          <p:nvPicPr>
            <p:cNvPr id="58" name="Image" descr="Image"/>
            <p:cNvPicPr>
              <a:picLocks noChangeAspect="1"/>
            </p:cNvPicPr>
            <p:nvPr/>
          </p:nvPicPr>
          <p:blipFill>
            <a:blip r:embed="rId10"/>
            <a:stretch>
              <a:fillRect/>
            </a:stretch>
          </p:blipFill>
          <p:spPr>
            <a:xfrm>
              <a:off x="50800" y="25400"/>
              <a:ext cx="6836019" cy="4477183"/>
            </a:xfrm>
            <a:prstGeom prst="rect">
              <a:avLst/>
            </a:prstGeom>
            <a:ln>
              <a:noFill/>
            </a:ln>
            <a:effectLst/>
          </p:spPr>
        </p:pic>
        <p:pic>
          <p:nvPicPr>
            <p:cNvPr id="57" name="Image" descr="Image"/>
            <p:cNvPicPr>
              <a:picLocks/>
            </p:cNvPicPr>
            <p:nvPr/>
          </p:nvPicPr>
          <p:blipFill>
            <a:blip r:embed="rId11"/>
            <a:stretch>
              <a:fillRect/>
            </a:stretch>
          </p:blipFill>
          <p:spPr>
            <a:xfrm>
              <a:off x="0" y="0"/>
              <a:ext cx="6937619" cy="4604183"/>
            </a:xfrm>
            <a:prstGeom prst="rect">
              <a:avLst/>
            </a:prstGeom>
            <a:effectLst/>
          </p:spPr>
        </p:pic>
      </p:grpSp>
      <p:pic>
        <p:nvPicPr>
          <p:cNvPr id="60" name="Image" descr="Image"/>
          <p:cNvPicPr>
            <a:picLocks noChangeAspect="1"/>
          </p:cNvPicPr>
          <p:nvPr/>
        </p:nvPicPr>
        <p:blipFill>
          <a:blip r:embed="rId12"/>
          <a:stretch>
            <a:fillRect/>
          </a:stretch>
        </p:blipFill>
        <p:spPr>
          <a:xfrm>
            <a:off x="1094901" y="802368"/>
            <a:ext cx="6783379" cy="387760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2"/>
                                        </p:tgtEl>
                                        <p:attrNameLst>
                                          <p:attrName>style.visibility</p:attrName>
                                        </p:attrNameLst>
                                      </p:cBhvr>
                                      <p:to>
                                        <p:strVal val="visible"/>
                                      </p:to>
                                    </p:set>
                                    <p:anim calcmode="lin" valueType="num">
                                      <p:cBhvr>
                                        <p:cTn id="7" dur="1000" fill="hold"/>
                                        <p:tgtEl>
                                          <p:spTgt spid="52"/>
                                        </p:tgtEl>
                                        <p:attrNameLst>
                                          <p:attrName>ppt_x</p:attrName>
                                        </p:attrNameLst>
                                      </p:cBhvr>
                                      <p:tavLst>
                                        <p:tav tm="0">
                                          <p:val>
                                            <p:strVal val="0-#ppt_w/2"/>
                                          </p:val>
                                        </p:tav>
                                        <p:tav tm="100000">
                                          <p:val>
                                            <p:strVal val="#ppt_x"/>
                                          </p:val>
                                        </p:tav>
                                      </p:tavLst>
                                    </p:anim>
                                    <p:anim calcmode="lin" valueType="num">
                                      <p:cBhvr>
                                        <p:cTn id="8" dur="10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53"/>
                                        </p:tgtEl>
                                        <p:attrNameLst>
                                          <p:attrName>style.visibility</p:attrName>
                                        </p:attrNameLst>
                                      </p:cBhvr>
                                      <p:to>
                                        <p:strVal val="visible"/>
                                      </p:to>
                                    </p:set>
                                    <p:anim calcmode="lin" valueType="num">
                                      <p:cBhvr>
                                        <p:cTn id="13" dur="1000" fill="hold"/>
                                        <p:tgtEl>
                                          <p:spTgt spid="53"/>
                                        </p:tgtEl>
                                        <p:attrNameLst>
                                          <p:attrName>ppt_x</p:attrName>
                                        </p:attrNameLst>
                                      </p:cBhvr>
                                      <p:tavLst>
                                        <p:tav tm="0">
                                          <p:val>
                                            <p:strVal val="0-#ppt_w/2"/>
                                          </p:val>
                                        </p:tav>
                                        <p:tav tm="100000">
                                          <p:val>
                                            <p:strVal val="#ppt_x"/>
                                          </p:val>
                                        </p:tav>
                                      </p:tavLst>
                                    </p:anim>
                                    <p:anim calcmode="lin" valueType="num">
                                      <p:cBhvr>
                                        <p:cTn id="14" dur="10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6"/>
                                        </p:tgtEl>
                                        <p:attrNameLst>
                                          <p:attrName>style.visibility</p:attrName>
                                        </p:attrNameLst>
                                      </p:cBhvr>
                                      <p:to>
                                        <p:strVal val="visible"/>
                                      </p:to>
                                    </p:set>
                                    <p:anim calcmode="lin" valueType="num">
                                      <p:cBhvr>
                                        <p:cTn id="19" dur="500" fill="hold"/>
                                        <p:tgtEl>
                                          <p:spTgt spid="56"/>
                                        </p:tgtEl>
                                        <p:attrNameLst>
                                          <p:attrName>ppt_x</p:attrName>
                                        </p:attrNameLst>
                                      </p:cBhvr>
                                      <p:tavLst>
                                        <p:tav tm="0">
                                          <p:val>
                                            <p:strVal val="0-#ppt_w/2"/>
                                          </p:val>
                                        </p:tav>
                                        <p:tav tm="100000">
                                          <p:val>
                                            <p:strVal val="#ppt_x"/>
                                          </p:val>
                                        </p:tav>
                                      </p:tavLst>
                                    </p:anim>
                                    <p:anim calcmode="lin" valueType="num">
                                      <p:cBhvr>
                                        <p:cTn id="20"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59"/>
                                        </p:tgtEl>
                                        <p:attrNameLst>
                                          <p:attrName>style.visibility</p:attrName>
                                        </p:attrNameLst>
                                      </p:cBhvr>
                                      <p:to>
                                        <p:strVal val="visible"/>
                                      </p:to>
                                    </p:set>
                                    <p:anim calcmode="lin" valueType="num">
                                      <p:cBhvr>
                                        <p:cTn id="25" dur="1000" fill="hold"/>
                                        <p:tgtEl>
                                          <p:spTgt spid="59"/>
                                        </p:tgtEl>
                                        <p:attrNameLst>
                                          <p:attrName>ppt_x</p:attrName>
                                        </p:attrNameLst>
                                      </p:cBhvr>
                                      <p:tavLst>
                                        <p:tav tm="0">
                                          <p:val>
                                            <p:strVal val="0-#ppt_w/2"/>
                                          </p:val>
                                        </p:tav>
                                        <p:tav tm="100000">
                                          <p:val>
                                            <p:strVal val="#ppt_x"/>
                                          </p:val>
                                        </p:tav>
                                      </p:tavLst>
                                    </p:anim>
                                    <p:anim calcmode="lin" valueType="num">
                                      <p:cBhvr>
                                        <p:cTn id="26"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60"/>
                                        </p:tgtEl>
                                        <p:attrNameLst>
                                          <p:attrName>style.visibility</p:attrName>
                                        </p:attrNameLst>
                                      </p:cBhvr>
                                      <p:to>
                                        <p:strVal val="visible"/>
                                      </p:to>
                                    </p:set>
                                    <p:anim calcmode="lin" valueType="num">
                                      <p:cBhvr>
                                        <p:cTn id="31" dur="1000" fill="hold"/>
                                        <p:tgtEl>
                                          <p:spTgt spid="60"/>
                                        </p:tgtEl>
                                        <p:attrNameLst>
                                          <p:attrName>ppt_x</p:attrName>
                                        </p:attrNameLst>
                                      </p:cBhvr>
                                      <p:tavLst>
                                        <p:tav tm="0">
                                          <p:val>
                                            <p:strVal val="0-#ppt_w/2"/>
                                          </p:val>
                                        </p:tav>
                                        <p:tav tm="100000">
                                          <p:val>
                                            <p:strVal val="#ppt_x"/>
                                          </p:val>
                                        </p:tav>
                                      </p:tavLst>
                                    </p:anim>
                                    <p:anim calcmode="lin" valueType="num">
                                      <p:cBhvr>
                                        <p:cTn id="32"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2" fill="hold" grpId="6" nodeType="clickEffect">
                                  <p:stCondLst>
                                    <p:cond delay="0"/>
                                  </p:stCondLst>
                                  <p:iterate>
                                    <p:tmAbs val="0"/>
                                  </p:iterate>
                                  <p:childTnLst>
                                    <p:anim calcmode="lin" valueType="num">
                                      <p:cBhvr>
                                        <p:cTn id="36" dur="1000" fill="hold"/>
                                        <p:tgtEl>
                                          <p:spTgt spid="60"/>
                                        </p:tgtEl>
                                        <p:attrNameLst>
                                          <p:attrName>ppt_x</p:attrName>
                                        </p:attrNameLst>
                                      </p:cBhvr>
                                      <p:tavLst>
                                        <p:tav tm="0">
                                          <p:val>
                                            <p:strVal val="ppt_x"/>
                                          </p:val>
                                        </p:tav>
                                        <p:tav tm="100000">
                                          <p:val>
                                            <p:strVal val="1+ppt_w/2"/>
                                          </p:val>
                                        </p:tav>
                                      </p:tavLst>
                                    </p:anim>
                                    <p:anim calcmode="lin" valueType="num">
                                      <p:cBhvr>
                                        <p:cTn id="37" dur="1000" fill="hold"/>
                                        <p:tgtEl>
                                          <p:spTgt spid="60"/>
                                        </p:tgtEl>
                                        <p:attrNameLst>
                                          <p:attrName>ppt_y</p:attrName>
                                        </p:attrNameLst>
                                      </p:cBhvr>
                                      <p:tavLst>
                                        <p:tav tm="0">
                                          <p:val>
                                            <p:strVal val="ppt_y"/>
                                          </p:val>
                                        </p:tav>
                                        <p:tav tm="100000">
                                          <p:val>
                                            <p:strVal val="ppt_y"/>
                                          </p:val>
                                        </p:tav>
                                      </p:tavLst>
                                    </p:anim>
                                    <p:set>
                                      <p:cBhvr>
                                        <p:cTn id="38" fill="hold">
                                          <p:stCondLst>
                                            <p:cond delay="9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1" animBg="1" advAuto="0"/>
      <p:bldP spid="53" grpId="2" animBg="1" advAuto="0"/>
      <p:bldP spid="56" grpId="3" animBg="1" advAuto="0"/>
      <p:bldP spid="59" grpId="4" animBg="1" advAuto="0"/>
      <p:bldP spid="60" grpId="5" animBg="1" advAuto="0"/>
      <p:bldP spid="60" grpId="6"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3. Hashing and MAC  Hashing Methods. Cracking. Typical Methods: MD5, SHA-1, SHA-3, LM, Bcrypt, PBKDF2 Hashed Passwords. Timed One Time Passwords. Message Authentication Codes (MACs).  Prof Bill Buchanan OBE https://asecuritysite.com/encryption"/>
          <p:cNvSpPr txBox="1">
            <a:spLocks noGrp="1"/>
          </p:cNvSpPr>
          <p:nvPr>
            <p:ph type="title" idx="4294967295"/>
          </p:nvPr>
        </p:nvSpPr>
        <p:spPr>
          <a:xfrm>
            <a:off x="468312" y="381347"/>
            <a:ext cx="6840538" cy="5345907"/>
          </a:xfrm>
          <a:prstGeom prst="rect">
            <a:avLst/>
          </a:prstGeom>
        </p:spPr>
        <p:txBody>
          <a:bodyPr>
            <a:normAutofit/>
          </a:bodyPr>
          <a:lstStyle/>
          <a:p>
            <a:pPr algn="l">
              <a:defRPr b="1">
                <a:solidFill>
                  <a:srgbClr val="C00000"/>
                </a:solidFill>
              </a:defRPr>
            </a:pPr>
            <a:r>
              <a:t>3. Hashing and MAC</a:t>
            </a:r>
            <a:br/>
            <a:br/>
            <a:r>
              <a:rPr sz="2000" b="0"/>
              <a:t>Hashing Methods.</a:t>
            </a:r>
            <a:br>
              <a:rPr sz="2000" b="0"/>
            </a:br>
            <a:r>
              <a:rPr sz="2000" b="0"/>
              <a:t>Cracking.</a:t>
            </a:r>
            <a:br>
              <a:rPr sz="2000" b="0"/>
            </a:br>
            <a:r>
              <a:rPr sz="2000" b="0"/>
              <a:t>Typical Methods: MD5, SHA-1, SHA-3, LM, Bcrypt, PBKDF2</a:t>
            </a:r>
            <a:br>
              <a:rPr sz="2000" b="0"/>
            </a:br>
            <a:r>
              <a:rPr sz="2000" b="0"/>
              <a:t>Hashed Passwords.</a:t>
            </a:r>
            <a:br>
              <a:rPr sz="2000" b="0"/>
            </a:br>
            <a:r>
              <a:rPr sz="2000" b="0"/>
              <a:t>Timed One Time Passwords.</a:t>
            </a:r>
            <a:br>
              <a:rPr sz="2000" b="0"/>
            </a:br>
            <a:r>
              <a:rPr sz="2000" b="0"/>
              <a:t>Message Authentication Codes (MACs).</a:t>
            </a: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46"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47"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48"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49"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4. Asymmetric Key  Principles. RSA. Elliptic Curve. Using Private Key to Authenticate. PGP: Signed Email.  Prof Bill Buchanan OBE https://asecuritysite.com/encryption"/>
          <p:cNvSpPr txBox="1">
            <a:spLocks noGrp="1"/>
          </p:cNvSpPr>
          <p:nvPr>
            <p:ph type="title" idx="4294967295"/>
          </p:nvPr>
        </p:nvSpPr>
        <p:spPr>
          <a:xfrm>
            <a:off x="379412" y="258067"/>
            <a:ext cx="6840538" cy="4821933"/>
          </a:xfrm>
          <a:prstGeom prst="rect">
            <a:avLst/>
          </a:prstGeom>
        </p:spPr>
        <p:txBody>
          <a:bodyPr>
            <a:normAutofit/>
          </a:bodyPr>
          <a:lstStyle/>
          <a:p>
            <a:pPr algn="l">
              <a:defRPr b="1">
                <a:solidFill>
                  <a:srgbClr val="C00000"/>
                </a:solidFill>
              </a:defRPr>
            </a:pPr>
            <a:r>
              <a:t>4. Asymmetric Key</a:t>
            </a:r>
            <a:br/>
            <a:br/>
            <a:r>
              <a:rPr sz="2000" b="0"/>
              <a:t>Principles.</a:t>
            </a:r>
            <a:br>
              <a:rPr sz="2000" b="0"/>
            </a:br>
            <a:r>
              <a:rPr sz="2000" b="0"/>
              <a:t>RSA.</a:t>
            </a:r>
            <a:br>
              <a:rPr sz="2000" b="0"/>
            </a:br>
            <a:r>
              <a:rPr sz="2000" b="0"/>
              <a:t>Elliptic Curve.</a:t>
            </a:r>
            <a:br>
              <a:rPr sz="2000" b="0"/>
            </a:br>
            <a:r>
              <a:rPr sz="2000" b="0"/>
              <a:t>Using Private Key to Authenticate.</a:t>
            </a:r>
            <a:br>
              <a:rPr sz="2000" b="0"/>
            </a:br>
            <a:r>
              <a:rPr sz="2000" b="0"/>
              <a:t>PGP: Signed Email.</a:t>
            </a: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52"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53"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54"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55"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5. Key Exchange  Principles. Diffie-Hellman (DH). Passing the secret key with key exchange.…"/>
          <p:cNvSpPr txBox="1">
            <a:spLocks noGrp="1"/>
          </p:cNvSpPr>
          <p:nvPr>
            <p:ph type="title" idx="4294967295"/>
          </p:nvPr>
        </p:nvSpPr>
        <p:spPr>
          <a:xfrm>
            <a:off x="468312" y="235892"/>
            <a:ext cx="6840538" cy="5386984"/>
          </a:xfrm>
          <a:prstGeom prst="rect">
            <a:avLst/>
          </a:prstGeom>
        </p:spPr>
        <p:txBody>
          <a:bodyPr>
            <a:normAutofit/>
          </a:bodyPr>
          <a:lstStyle/>
          <a:p>
            <a:pPr algn="l">
              <a:defRPr b="1">
                <a:solidFill>
                  <a:srgbClr val="C00000"/>
                </a:solidFill>
              </a:defRPr>
            </a:pPr>
            <a:r>
              <a:t>5. Key Exchange</a:t>
            </a:r>
            <a:br/>
            <a:br/>
            <a:r>
              <a:rPr sz="2000" b="0"/>
              <a:t>Principles.</a:t>
            </a:r>
            <a:br>
              <a:rPr sz="2000" b="0"/>
            </a:br>
            <a:r>
              <a:rPr sz="2000" b="0"/>
              <a:t>Diffie-Hellman (DH).</a:t>
            </a:r>
            <a:br>
              <a:rPr sz="2000" b="0"/>
            </a:br>
            <a:r>
              <a:rPr sz="2000" b="0"/>
              <a:t>Passing the secret key with key exchange.</a:t>
            </a:r>
          </a:p>
          <a:p>
            <a:pPr algn="l">
              <a:defRPr b="1">
                <a:solidFill>
                  <a:srgbClr val="C00000"/>
                </a:solidFill>
              </a:defRPr>
            </a:pPr>
            <a:r>
              <a:rPr sz="2000" b="0"/>
              <a:t>Elliptic Curve Diffie-Hellman (ECDH)</a:t>
            </a:r>
            <a:br>
              <a:rPr sz="2000" b="0"/>
            </a:br>
            <a:br>
              <a:rPr sz="2000" b="0"/>
            </a:b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58"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59"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60"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61"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6. Trust and Digital Certificates  Principles.…"/>
          <p:cNvSpPr txBox="1">
            <a:spLocks noGrp="1"/>
          </p:cNvSpPr>
          <p:nvPr>
            <p:ph type="title" idx="4294967295"/>
          </p:nvPr>
        </p:nvSpPr>
        <p:spPr>
          <a:xfrm>
            <a:off x="468312" y="218529"/>
            <a:ext cx="6840538" cy="5277942"/>
          </a:xfrm>
          <a:prstGeom prst="rect">
            <a:avLst/>
          </a:prstGeom>
        </p:spPr>
        <p:txBody>
          <a:bodyPr>
            <a:normAutofit/>
          </a:bodyPr>
          <a:lstStyle/>
          <a:p>
            <a:pPr algn="l">
              <a:defRPr b="1">
                <a:solidFill>
                  <a:srgbClr val="C00000"/>
                </a:solidFill>
              </a:defRPr>
            </a:pPr>
            <a:r>
              <a:t>6. Trust and Digital Certificates</a:t>
            </a:r>
            <a:br/>
            <a:br/>
            <a:r>
              <a:rPr sz="2000" b="0"/>
              <a:t>Principles.</a:t>
            </a:r>
          </a:p>
          <a:p>
            <a:pPr algn="l">
              <a:defRPr b="1">
                <a:solidFill>
                  <a:srgbClr val="C00000"/>
                </a:solidFill>
              </a:defRPr>
            </a:pPr>
            <a:r>
              <a:rPr sz="2000" b="0"/>
              <a:t>Trust Infrastructures.</a:t>
            </a:r>
            <a:br>
              <a:rPr sz="2000" b="0"/>
            </a:br>
            <a:r>
              <a:rPr sz="2000" b="0"/>
              <a:t>PKI Infrastructure.</a:t>
            </a:r>
            <a:br>
              <a:rPr sz="2000" b="0"/>
            </a:br>
            <a:r>
              <a:rPr sz="2000" b="0"/>
              <a:t>Creating Signed Certificates.</a:t>
            </a:r>
          </a:p>
          <a:p>
            <a:pPr algn="l">
              <a:defRPr b="1">
                <a:solidFill>
                  <a:srgbClr val="C00000"/>
                </a:solidFill>
              </a:defRPr>
            </a:pPr>
            <a:r>
              <a:rPr sz="2000" b="0"/>
              <a:t>Signatures (ECDSA, Hashed-based).</a:t>
            </a: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64"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65"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66"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67"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7. Tunnelling  SSL/TLS.…"/>
          <p:cNvSpPr txBox="1">
            <a:spLocks noGrp="1"/>
          </p:cNvSpPr>
          <p:nvPr>
            <p:ph type="title" idx="4294967295"/>
          </p:nvPr>
        </p:nvSpPr>
        <p:spPr>
          <a:xfrm>
            <a:off x="468312" y="218529"/>
            <a:ext cx="6840538" cy="5277942"/>
          </a:xfrm>
          <a:prstGeom prst="rect">
            <a:avLst/>
          </a:prstGeom>
        </p:spPr>
        <p:txBody>
          <a:bodyPr>
            <a:normAutofit/>
          </a:bodyPr>
          <a:lstStyle/>
          <a:p>
            <a:pPr algn="l">
              <a:defRPr b="1">
                <a:solidFill>
                  <a:srgbClr val="C00000"/>
                </a:solidFill>
              </a:defRPr>
            </a:pPr>
            <a:r>
              <a:t>7. Tunnelling</a:t>
            </a:r>
            <a:br/>
            <a:br/>
            <a:r>
              <a:rPr sz="2000" b="0"/>
              <a:t>SSL/TLS.</a:t>
            </a:r>
          </a:p>
          <a:p>
            <a:pPr algn="l">
              <a:defRPr b="1">
                <a:solidFill>
                  <a:srgbClr val="C00000"/>
                </a:solidFill>
              </a:defRPr>
            </a:pPr>
            <a:r>
              <a:rPr sz="2000" b="0"/>
              <a:t>Key generation/key exchange.</a:t>
            </a:r>
          </a:p>
          <a:p>
            <a:pPr algn="l">
              <a:defRPr b="1">
                <a:solidFill>
                  <a:srgbClr val="C00000"/>
                </a:solidFill>
              </a:defRPr>
            </a:pPr>
            <a:r>
              <a:rPr sz="2000" b="0"/>
              <a:t>SSH.</a:t>
            </a:r>
          </a:p>
          <a:p>
            <a:pPr algn="l">
              <a:defRPr b="1">
                <a:solidFill>
                  <a:srgbClr val="C00000"/>
                </a:solidFill>
              </a:defRPr>
            </a:pPr>
            <a:r>
              <a:rPr sz="2000" b="0"/>
              <a:t>IPSec.</a:t>
            </a:r>
          </a:p>
          <a:p>
            <a:pPr algn="l">
              <a:defRPr b="1">
                <a:solidFill>
                  <a:srgbClr val="C00000"/>
                </a:solidFill>
              </a:defRPr>
            </a:pP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70"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71"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72"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73"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8. Blockchain &amp; Cryptocurrencies Principles. Bitcoin. Ethereum. Smart Contracts.    Prof Bill Buchanan OBE https://asecuritysite.com/encryption"/>
          <p:cNvSpPr txBox="1">
            <a:spLocks noGrp="1"/>
          </p:cNvSpPr>
          <p:nvPr>
            <p:ph type="title" idx="4294967295"/>
          </p:nvPr>
        </p:nvSpPr>
        <p:spPr>
          <a:xfrm>
            <a:off x="468312" y="169068"/>
            <a:ext cx="7704138" cy="5247879"/>
          </a:xfrm>
          <a:prstGeom prst="rect">
            <a:avLst/>
          </a:prstGeom>
        </p:spPr>
        <p:txBody>
          <a:bodyPr>
            <a:normAutofit/>
          </a:bodyPr>
          <a:lstStyle/>
          <a:p>
            <a:pPr algn="l">
              <a:defRPr b="1">
                <a:solidFill>
                  <a:srgbClr val="C00000"/>
                </a:solidFill>
              </a:defRPr>
            </a:pPr>
            <a:r>
              <a:t>8. Blockchain &amp; Cryptocurrencies</a:t>
            </a:r>
            <a:br/>
            <a:r>
              <a:rPr sz="2000" b="0"/>
              <a:t>Principles.</a:t>
            </a:r>
            <a:br>
              <a:rPr sz="2000" b="0"/>
            </a:br>
            <a:r>
              <a:rPr sz="2000" b="0"/>
              <a:t>Bitcoin.</a:t>
            </a:r>
            <a:br>
              <a:rPr sz="2000" b="0"/>
            </a:br>
            <a:r>
              <a:rPr sz="2000" b="0"/>
              <a:t>Ethereum.</a:t>
            </a:r>
            <a:br>
              <a:rPr sz="2000" b="0"/>
            </a:br>
            <a:r>
              <a:rPr sz="2000" b="0"/>
              <a:t>Smart Contracts.</a:t>
            </a:r>
            <a:br>
              <a:rPr sz="2000" b="0"/>
            </a:br>
            <a:br>
              <a:rPr sz="2000" b="0"/>
            </a:b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76"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77"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78"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79"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9. Future Crypto Zero knowledge proof.…"/>
          <p:cNvSpPr txBox="1">
            <a:spLocks noGrp="1"/>
          </p:cNvSpPr>
          <p:nvPr>
            <p:ph type="title" idx="4294967295"/>
          </p:nvPr>
        </p:nvSpPr>
        <p:spPr>
          <a:xfrm>
            <a:off x="468312" y="169068"/>
            <a:ext cx="7704138" cy="5247879"/>
          </a:xfrm>
          <a:prstGeom prst="rect">
            <a:avLst/>
          </a:prstGeom>
        </p:spPr>
        <p:txBody>
          <a:bodyPr>
            <a:normAutofit/>
          </a:bodyPr>
          <a:lstStyle/>
          <a:p>
            <a:pPr algn="l">
              <a:defRPr b="1">
                <a:solidFill>
                  <a:srgbClr val="C00000"/>
                </a:solidFill>
              </a:defRPr>
            </a:pPr>
            <a:r>
              <a:t>9. Future Crypto</a:t>
            </a:r>
            <a:br/>
            <a:r>
              <a:rPr sz="2000" b="0"/>
              <a:t>Zero knowledge proof.</a:t>
            </a:r>
          </a:p>
          <a:p>
            <a:pPr algn="l">
              <a:defRPr b="1">
                <a:solidFill>
                  <a:srgbClr val="C00000"/>
                </a:solidFill>
              </a:defRPr>
            </a:pPr>
            <a:r>
              <a:rPr sz="2000" b="0"/>
              <a:t>Homomorphic encryption.</a:t>
            </a:r>
          </a:p>
          <a:p>
            <a:pPr algn="l">
              <a:defRPr b="1">
                <a:solidFill>
                  <a:srgbClr val="C00000"/>
                </a:solidFill>
              </a:defRPr>
            </a:pPr>
            <a:r>
              <a:rPr sz="2000" b="0"/>
              <a:t>Light-weight crypto.</a:t>
            </a:r>
          </a:p>
          <a:p>
            <a:pPr algn="l">
              <a:defRPr b="1">
                <a:solidFill>
                  <a:srgbClr val="C00000"/>
                </a:solidFill>
              </a:defRPr>
            </a:pPr>
            <a:r>
              <a:rPr sz="2000" b="0"/>
              <a:t>Quantum-robust cryptography.</a:t>
            </a:r>
            <a:br>
              <a:rPr sz="2000" b="0"/>
            </a:br>
            <a:br>
              <a:rPr sz="2000" b="0"/>
            </a:b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82"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83"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84"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85"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E-Security…"/>
          <p:cNvSpPr txBox="1">
            <a:spLocks noGrp="1"/>
          </p:cNvSpPr>
          <p:nvPr>
            <p:ph type="title" idx="4294967295"/>
          </p:nvPr>
        </p:nvSpPr>
        <p:spPr>
          <a:xfrm>
            <a:off x="468312" y="423564"/>
            <a:ext cx="7704138" cy="4867872"/>
          </a:xfrm>
          <a:prstGeom prst="rect">
            <a:avLst/>
          </a:prstGeom>
        </p:spPr>
        <p:txBody>
          <a:bodyPr>
            <a:normAutofit/>
          </a:bodyPr>
          <a:lstStyle/>
          <a:p>
            <a:pPr algn="l" defTabSz="758951">
              <a:defRPr sz="3652" b="1">
                <a:solidFill>
                  <a:srgbClr val="C00000"/>
                </a:solidFill>
              </a:defRPr>
            </a:pPr>
            <a:r>
              <a:rPr lang="en-US" dirty="0"/>
              <a:t>Applied Cryptography</a:t>
            </a:r>
            <a:endParaRPr dirty="0"/>
          </a:p>
          <a:p>
            <a:pPr algn="l" defTabSz="758951">
              <a:defRPr sz="3652" b="1">
                <a:solidFill>
                  <a:srgbClr val="C00000"/>
                </a:solidFill>
              </a:defRPr>
            </a:pPr>
            <a:r>
              <a:rPr sz="1660" b="0" dirty="0"/>
              <a:t>1. Cryptography Fundamentals. </a:t>
            </a:r>
            <a:br>
              <a:rPr sz="1660" b="0" dirty="0"/>
            </a:br>
            <a:r>
              <a:rPr sz="1660" b="0" dirty="0"/>
              <a:t>2. Symmetric Key Encryption.</a:t>
            </a:r>
            <a:br>
              <a:rPr sz="1660" b="0" dirty="0"/>
            </a:br>
            <a:r>
              <a:rPr sz="1660" b="0" dirty="0"/>
              <a:t>3. Hashing and MAC.</a:t>
            </a:r>
          </a:p>
          <a:p>
            <a:pPr algn="l" defTabSz="758951">
              <a:defRPr sz="3652" b="1">
                <a:solidFill>
                  <a:srgbClr val="C00000"/>
                </a:solidFill>
              </a:defRPr>
            </a:pPr>
            <a:r>
              <a:rPr sz="1660" b="0" dirty="0"/>
              <a:t>4. Asymmetric (Public) Key Encryption.</a:t>
            </a:r>
          </a:p>
          <a:p>
            <a:pPr algn="l" defTabSz="758951">
              <a:defRPr sz="3652" b="1">
                <a:solidFill>
                  <a:srgbClr val="C00000"/>
                </a:solidFill>
              </a:defRPr>
            </a:pPr>
            <a:r>
              <a:rPr sz="1660" b="0" dirty="0"/>
              <a:t>5. Key Exchange.</a:t>
            </a:r>
          </a:p>
          <a:p>
            <a:pPr algn="l" defTabSz="758951">
              <a:defRPr sz="3652" b="1">
                <a:solidFill>
                  <a:srgbClr val="C00000"/>
                </a:solidFill>
              </a:defRPr>
            </a:pPr>
            <a:r>
              <a:rPr sz="1660" b="0" dirty="0"/>
              <a:t>6. Trust and Digital Certificates.</a:t>
            </a:r>
          </a:p>
          <a:p>
            <a:pPr algn="l" defTabSz="758951">
              <a:defRPr sz="3652" b="1">
                <a:solidFill>
                  <a:srgbClr val="C00000"/>
                </a:solidFill>
              </a:defRPr>
            </a:pPr>
            <a:r>
              <a:rPr sz="1660" b="0" dirty="0"/>
              <a:t>7. </a:t>
            </a:r>
            <a:r>
              <a:rPr sz="1660" b="0" dirty="0" err="1"/>
              <a:t>Tunnelling</a:t>
            </a:r>
            <a:r>
              <a:rPr sz="1660" b="0" dirty="0"/>
              <a:t>.</a:t>
            </a:r>
          </a:p>
          <a:p>
            <a:pPr algn="l" defTabSz="758951">
              <a:defRPr sz="3652" b="1">
                <a:solidFill>
                  <a:srgbClr val="C00000"/>
                </a:solidFill>
              </a:defRPr>
            </a:pPr>
            <a:r>
              <a:rPr sz="1660" b="0" dirty="0"/>
              <a:t>8. Cryptocurrencies and Blockchain.</a:t>
            </a:r>
          </a:p>
          <a:p>
            <a:pPr algn="l" defTabSz="758951">
              <a:defRPr sz="3652" b="1">
                <a:solidFill>
                  <a:srgbClr val="C00000"/>
                </a:solidFill>
              </a:defRPr>
            </a:pPr>
            <a:r>
              <a:rPr sz="1660" b="0" dirty="0"/>
              <a:t>9. Future Cryptography.</a:t>
            </a:r>
          </a:p>
          <a:p>
            <a:pPr algn="l" defTabSz="758951">
              <a:defRPr sz="3652" b="1">
                <a:solidFill>
                  <a:srgbClr val="C00000"/>
                </a:solidFill>
              </a:defRPr>
            </a:pPr>
            <a:r>
              <a:rPr sz="1660" b="0" dirty="0"/>
              <a:t>10. Host Security.</a:t>
            </a:r>
            <a:br>
              <a:rPr sz="1660" b="0" dirty="0"/>
            </a:br>
            <a:br>
              <a:rPr sz="1660" b="0" dirty="0"/>
            </a:br>
            <a:r>
              <a:rPr sz="2490" dirty="0">
                <a:solidFill>
                  <a:srgbClr val="000000"/>
                </a:solidFill>
              </a:rPr>
              <a:t>Prof Bill Buchanan OBE</a:t>
            </a:r>
            <a:br>
              <a:rPr sz="2490" dirty="0">
                <a:solidFill>
                  <a:srgbClr val="000000"/>
                </a:solidFill>
              </a:rPr>
            </a:br>
            <a:br>
              <a:rPr sz="2490" dirty="0">
                <a:solidFill>
                  <a:srgbClr val="000000"/>
                </a:solidFill>
              </a:rPr>
            </a:br>
            <a:r>
              <a:rPr sz="1660" b="0" dirty="0"/>
              <a:t>https://</a:t>
            </a:r>
            <a:r>
              <a:rPr sz="1660" b="0" dirty="0" err="1"/>
              <a:t>asecuritysite.com</a:t>
            </a:r>
            <a:r>
              <a:rPr sz="1660" b="0" dirty="0"/>
              <a:t>/encryption</a:t>
            </a:r>
            <a:br>
              <a:rPr sz="1660" b="0" dirty="0"/>
            </a:br>
            <a:r>
              <a:rPr sz="1660" b="0" dirty="0"/>
              <a:t>https://</a:t>
            </a:r>
            <a:r>
              <a:rPr sz="1660" b="0" dirty="0" err="1"/>
              <a:t>asecuritysite.com</a:t>
            </a:r>
            <a:r>
              <a:rPr sz="1660" b="0" dirty="0"/>
              <a:t>/</a:t>
            </a:r>
            <a:r>
              <a:rPr sz="1660" b="0" dirty="0" err="1"/>
              <a:t>esecurity</a:t>
            </a:r>
            <a:endParaRPr sz="1660" b="0" dirty="0"/>
          </a:p>
        </p:txBody>
      </p:sp>
      <p:pic>
        <p:nvPicPr>
          <p:cNvPr id="188"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89"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90"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91"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A Tokenized World …"/>
          <p:cNvSpPr txBox="1">
            <a:spLocks noGrp="1"/>
          </p:cNvSpPr>
          <p:nvPr>
            <p:ph type="title"/>
          </p:nvPr>
        </p:nvSpPr>
        <p:spPr>
          <a:xfrm>
            <a:off x="6005" y="288127"/>
            <a:ext cx="5915026" cy="487276"/>
          </a:xfrm>
          <a:prstGeom prst="rect">
            <a:avLst/>
          </a:prstGeom>
        </p:spPr>
        <p:txBody>
          <a:bodyPr/>
          <a:lstStyle/>
          <a:p>
            <a:r>
              <a:t>A Tokenized World …</a:t>
            </a:r>
          </a:p>
        </p:txBody>
      </p:sp>
      <p:pic>
        <p:nvPicPr>
          <p:cNvPr id="63"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66" name="1*HhrHCiqbVMqnLfQ4D9fv6g.png"/>
          <p:cNvGrpSpPr/>
          <p:nvPr/>
        </p:nvGrpSpPr>
        <p:grpSpPr>
          <a:xfrm>
            <a:off x="4368244" y="2325277"/>
            <a:ext cx="4202114" cy="3122613"/>
            <a:chOff x="0" y="0"/>
            <a:chExt cx="4202112" cy="3122612"/>
          </a:xfrm>
        </p:grpSpPr>
        <p:pic>
          <p:nvPicPr>
            <p:cNvPr id="65" name="1*HhrHCiqbVMqnLfQ4D9fv6g.png" descr="1*HhrHCiqbVMqnLfQ4D9fv6g.png"/>
            <p:cNvPicPr>
              <a:picLocks noChangeAspect="1"/>
            </p:cNvPicPr>
            <p:nvPr/>
          </p:nvPicPr>
          <p:blipFill>
            <a:blip r:embed="rId3"/>
            <a:stretch>
              <a:fillRect/>
            </a:stretch>
          </p:blipFill>
          <p:spPr>
            <a:xfrm>
              <a:off x="50800" y="25400"/>
              <a:ext cx="4100513" cy="2995613"/>
            </a:xfrm>
            <a:prstGeom prst="rect">
              <a:avLst/>
            </a:prstGeom>
            <a:ln>
              <a:noFill/>
            </a:ln>
            <a:effectLst/>
          </p:spPr>
        </p:pic>
        <p:pic>
          <p:nvPicPr>
            <p:cNvPr id="64" name="1*HhrHCiqbVMqnLfQ4D9fv6g.png" descr="1*HhrHCiqbVMqnLfQ4D9fv6g.png"/>
            <p:cNvPicPr>
              <a:picLocks/>
            </p:cNvPicPr>
            <p:nvPr/>
          </p:nvPicPr>
          <p:blipFill>
            <a:blip r:embed="rId4"/>
            <a:stretch>
              <a:fillRect/>
            </a:stretch>
          </p:blipFill>
          <p:spPr>
            <a:xfrm>
              <a:off x="0" y="0"/>
              <a:ext cx="4202113" cy="3122613"/>
            </a:xfrm>
            <a:prstGeom prst="rect">
              <a:avLst/>
            </a:prstGeom>
            <a:effectLst/>
          </p:spPr>
        </p:pic>
      </p:grpSp>
      <p:grpSp>
        <p:nvGrpSpPr>
          <p:cNvPr id="69" name="1*6qiYYKsPpd7wZyinEx-VGA.png"/>
          <p:cNvGrpSpPr/>
          <p:nvPr/>
        </p:nvGrpSpPr>
        <p:grpSpPr>
          <a:xfrm>
            <a:off x="32768" y="1178798"/>
            <a:ext cx="4197351" cy="2908301"/>
            <a:chOff x="0" y="0"/>
            <a:chExt cx="4197350" cy="2908300"/>
          </a:xfrm>
        </p:grpSpPr>
        <p:pic>
          <p:nvPicPr>
            <p:cNvPr id="68" name="1*6qiYYKsPpd7wZyinEx-VGA.png" descr="1*6qiYYKsPpd7wZyinEx-VGA.png"/>
            <p:cNvPicPr>
              <a:picLocks noChangeAspect="1"/>
            </p:cNvPicPr>
            <p:nvPr/>
          </p:nvPicPr>
          <p:blipFill>
            <a:blip r:embed="rId5"/>
            <a:stretch>
              <a:fillRect/>
            </a:stretch>
          </p:blipFill>
          <p:spPr>
            <a:xfrm>
              <a:off x="50800" y="25400"/>
              <a:ext cx="4095750" cy="2781300"/>
            </a:xfrm>
            <a:prstGeom prst="rect">
              <a:avLst/>
            </a:prstGeom>
            <a:ln>
              <a:noFill/>
            </a:ln>
            <a:effectLst/>
          </p:spPr>
        </p:pic>
        <p:pic>
          <p:nvPicPr>
            <p:cNvPr id="67" name="1*6qiYYKsPpd7wZyinEx-VGA.png" descr="1*6qiYYKsPpd7wZyinEx-VGA.png"/>
            <p:cNvPicPr>
              <a:picLocks/>
            </p:cNvPicPr>
            <p:nvPr/>
          </p:nvPicPr>
          <p:blipFill>
            <a:blip r:embed="rId6"/>
            <a:stretch>
              <a:fillRect/>
            </a:stretch>
          </p:blipFill>
          <p:spPr>
            <a:xfrm>
              <a:off x="0" y="0"/>
              <a:ext cx="4197350" cy="2908300"/>
            </a:xfrm>
            <a:prstGeom prst="rect">
              <a:avLst/>
            </a:prstGeom>
            <a:effectLst/>
          </p:spPr>
        </p:pic>
      </p:grpSp>
      <p:grpSp>
        <p:nvGrpSpPr>
          <p:cNvPr id="72" name="Image"/>
          <p:cNvGrpSpPr/>
          <p:nvPr/>
        </p:nvGrpSpPr>
        <p:grpSpPr>
          <a:xfrm>
            <a:off x="5881899" y="322445"/>
            <a:ext cx="3253138" cy="2939586"/>
            <a:chOff x="0" y="0"/>
            <a:chExt cx="3253137" cy="2939584"/>
          </a:xfrm>
        </p:grpSpPr>
        <p:pic>
          <p:nvPicPr>
            <p:cNvPr id="71" name="Image" descr="Image"/>
            <p:cNvPicPr>
              <a:picLocks noChangeAspect="1"/>
            </p:cNvPicPr>
            <p:nvPr/>
          </p:nvPicPr>
          <p:blipFill>
            <a:blip r:embed="rId7"/>
            <a:stretch>
              <a:fillRect/>
            </a:stretch>
          </p:blipFill>
          <p:spPr>
            <a:xfrm>
              <a:off x="50800" y="25400"/>
              <a:ext cx="3151538" cy="2812585"/>
            </a:xfrm>
            <a:prstGeom prst="rect">
              <a:avLst/>
            </a:prstGeom>
            <a:ln>
              <a:noFill/>
            </a:ln>
            <a:effectLst/>
          </p:spPr>
        </p:pic>
        <p:pic>
          <p:nvPicPr>
            <p:cNvPr id="70" name="Image" descr="Image"/>
            <p:cNvPicPr>
              <a:picLocks/>
            </p:cNvPicPr>
            <p:nvPr/>
          </p:nvPicPr>
          <p:blipFill>
            <a:blip r:embed="rId8"/>
            <a:stretch>
              <a:fillRect/>
            </a:stretch>
          </p:blipFill>
          <p:spPr>
            <a:xfrm>
              <a:off x="0" y="0"/>
              <a:ext cx="3253138" cy="2939585"/>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72"/>
                                        </p:tgtEl>
                                        <p:attrNameLst>
                                          <p:attrName>style.visibility</p:attrName>
                                        </p:attrNameLst>
                                      </p:cBhvr>
                                      <p:to>
                                        <p:strVal val="visible"/>
                                      </p:to>
                                    </p:set>
                                    <p:anim calcmode="lin" valueType="num">
                                      <p:cBhvr>
                                        <p:cTn id="7" dur="1000" fill="hold"/>
                                        <p:tgtEl>
                                          <p:spTgt spid="72"/>
                                        </p:tgtEl>
                                        <p:attrNameLst>
                                          <p:attrName>ppt_x</p:attrName>
                                        </p:attrNameLst>
                                      </p:cBhvr>
                                      <p:tavLst>
                                        <p:tav tm="0">
                                          <p:val>
                                            <p:strVal val="0-#ppt_w/2"/>
                                          </p:val>
                                        </p:tav>
                                        <p:tav tm="100000">
                                          <p:val>
                                            <p:strVal val="#ppt_x"/>
                                          </p:val>
                                        </p:tav>
                                      </p:tavLst>
                                    </p:anim>
                                    <p:anim calcmode="lin" valueType="num">
                                      <p:cBhvr>
                                        <p:cTn id="8" dur="10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69"/>
                                        </p:tgtEl>
                                        <p:attrNameLst>
                                          <p:attrName>style.visibility</p:attrName>
                                        </p:attrNameLst>
                                      </p:cBhvr>
                                      <p:to>
                                        <p:strVal val="visible"/>
                                      </p:to>
                                    </p:set>
                                    <p:anim calcmode="lin" valueType="num">
                                      <p:cBhvr>
                                        <p:cTn id="13" dur="1000" fill="hold"/>
                                        <p:tgtEl>
                                          <p:spTgt spid="69"/>
                                        </p:tgtEl>
                                        <p:attrNameLst>
                                          <p:attrName>ppt_x</p:attrName>
                                        </p:attrNameLst>
                                      </p:cBhvr>
                                      <p:tavLst>
                                        <p:tav tm="0">
                                          <p:val>
                                            <p:strVal val="0-#ppt_w/2"/>
                                          </p:val>
                                        </p:tav>
                                        <p:tav tm="100000">
                                          <p:val>
                                            <p:strVal val="#ppt_x"/>
                                          </p:val>
                                        </p:tav>
                                      </p:tavLst>
                                    </p:anim>
                                    <p:anim calcmode="lin" valueType="num">
                                      <p:cBhvr>
                                        <p:cTn id="14" dur="10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66"/>
                                        </p:tgtEl>
                                        <p:attrNameLst>
                                          <p:attrName>style.visibility</p:attrName>
                                        </p:attrNameLst>
                                      </p:cBhvr>
                                      <p:to>
                                        <p:strVal val="visible"/>
                                      </p:to>
                                    </p:set>
                                    <p:anim calcmode="lin" valueType="num">
                                      <p:cBhvr>
                                        <p:cTn id="19" dur="1000" fill="hold"/>
                                        <p:tgtEl>
                                          <p:spTgt spid="66"/>
                                        </p:tgtEl>
                                        <p:attrNameLst>
                                          <p:attrName>ppt_x</p:attrName>
                                        </p:attrNameLst>
                                      </p:cBhvr>
                                      <p:tavLst>
                                        <p:tav tm="0">
                                          <p:val>
                                            <p:strVal val="0-#ppt_w/2"/>
                                          </p:val>
                                        </p:tav>
                                        <p:tav tm="100000">
                                          <p:val>
                                            <p:strVal val="#ppt_x"/>
                                          </p:val>
                                        </p:tav>
                                      </p:tavLst>
                                    </p:anim>
                                    <p:anim calcmode="lin" valueType="num">
                                      <p:cBhvr>
                                        <p:cTn id="20" dur="10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3" animBg="1" advAuto="0"/>
      <p:bldP spid="69" grpId="2" animBg="1" advAuto="0"/>
      <p:bldP spid="72"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Disclaimer"/>
          <p:cNvSpPr txBox="1">
            <a:spLocks noGrp="1"/>
          </p:cNvSpPr>
          <p:nvPr>
            <p:ph type="title"/>
          </p:nvPr>
        </p:nvSpPr>
        <p:spPr>
          <a:prstGeom prst="rect">
            <a:avLst/>
          </a:prstGeom>
        </p:spPr>
        <p:txBody>
          <a:bodyPr/>
          <a:lstStyle/>
          <a:p>
            <a:r>
              <a:t>Disclaimer</a:t>
            </a:r>
          </a:p>
        </p:txBody>
      </p:sp>
      <p:pic>
        <p:nvPicPr>
          <p:cNvPr id="75" name="image3.png" descr="image3.png"/>
          <p:cNvPicPr>
            <a:picLocks noChangeAspect="1"/>
          </p:cNvPicPr>
          <p:nvPr/>
        </p:nvPicPr>
        <p:blipFill>
          <a:blip r:embed="rId2"/>
          <a:stretch>
            <a:fillRect/>
          </a:stretch>
        </p:blipFill>
        <p:spPr>
          <a:xfrm>
            <a:off x="18788" y="3329533"/>
            <a:ext cx="2887280" cy="2014054"/>
          </a:xfrm>
          <a:prstGeom prst="rect">
            <a:avLst/>
          </a:prstGeom>
          <a:ln w="12700">
            <a:miter lim="400000"/>
          </a:ln>
        </p:spPr>
      </p:pic>
      <p:pic>
        <p:nvPicPr>
          <p:cNvPr id="76" name="image1.pdf" descr="image1.pdf"/>
          <p:cNvPicPr>
            <a:picLocks noChangeAspect="1"/>
          </p:cNvPicPr>
          <p:nvPr/>
        </p:nvPicPr>
        <p:blipFill>
          <a:blip r:embed="rId3"/>
          <a:stretch>
            <a:fillRect/>
          </a:stretch>
        </p:blipFill>
        <p:spPr>
          <a:xfrm>
            <a:off x="368982" y="1185415"/>
            <a:ext cx="1099507" cy="1560513"/>
          </a:xfrm>
          <a:prstGeom prst="rect">
            <a:avLst/>
          </a:prstGeom>
          <a:ln w="12700">
            <a:miter lim="400000"/>
          </a:ln>
        </p:spPr>
      </p:pic>
      <p:pic>
        <p:nvPicPr>
          <p:cNvPr id="77" name="image2.pdf" descr="image2.pdf"/>
          <p:cNvPicPr>
            <a:picLocks noChangeAspect="1"/>
          </p:cNvPicPr>
          <p:nvPr/>
        </p:nvPicPr>
        <p:blipFill>
          <a:blip r:embed="rId4"/>
          <a:stretch>
            <a:fillRect/>
          </a:stretch>
        </p:blipFill>
        <p:spPr>
          <a:xfrm>
            <a:off x="7392852" y="1035536"/>
            <a:ext cx="1326500" cy="1860271"/>
          </a:xfrm>
          <a:prstGeom prst="rect">
            <a:avLst/>
          </a:prstGeom>
          <a:ln w="12700">
            <a:miter lim="400000"/>
          </a:ln>
        </p:spPr>
      </p:pic>
      <p:pic>
        <p:nvPicPr>
          <p:cNvPr id="78" name="Image" descr="Image"/>
          <p:cNvPicPr>
            <a:picLocks noChangeAspect="1"/>
          </p:cNvPicPr>
          <p:nvPr/>
        </p:nvPicPr>
        <p:blipFill>
          <a:blip r:embed="rId5"/>
          <a:stretch>
            <a:fillRect/>
          </a:stretch>
        </p:blipFill>
        <p:spPr>
          <a:xfrm>
            <a:off x="2283528" y="3313178"/>
            <a:ext cx="1099507" cy="1509593"/>
          </a:xfrm>
          <a:prstGeom prst="rect">
            <a:avLst/>
          </a:prstGeom>
          <a:ln w="12700">
            <a:miter lim="400000"/>
          </a:ln>
        </p:spPr>
      </p:pic>
      <p:pic>
        <p:nvPicPr>
          <p:cNvPr id="79" name="Image" descr="Image"/>
          <p:cNvPicPr>
            <a:picLocks noChangeAspect="1"/>
          </p:cNvPicPr>
          <p:nvPr/>
        </p:nvPicPr>
        <p:blipFill>
          <a:blip r:embed="rId6"/>
          <a:stretch>
            <a:fillRect/>
          </a:stretch>
        </p:blipFill>
        <p:spPr>
          <a:xfrm>
            <a:off x="3367876" y="334837"/>
            <a:ext cx="1150948" cy="1616649"/>
          </a:xfrm>
          <a:prstGeom prst="rect">
            <a:avLst/>
          </a:prstGeom>
          <a:ln w="12700">
            <a:miter lim="400000"/>
          </a:ln>
        </p:spPr>
      </p:pic>
      <p:pic>
        <p:nvPicPr>
          <p:cNvPr id="80" name="Image" descr="Image"/>
          <p:cNvPicPr>
            <a:picLocks noChangeAspect="1"/>
          </p:cNvPicPr>
          <p:nvPr/>
        </p:nvPicPr>
        <p:blipFill>
          <a:blip r:embed="rId7"/>
          <a:stretch>
            <a:fillRect/>
          </a:stretch>
        </p:blipFill>
        <p:spPr>
          <a:xfrm>
            <a:off x="4847031" y="523842"/>
            <a:ext cx="1150947" cy="1238639"/>
          </a:xfrm>
          <a:prstGeom prst="rect">
            <a:avLst/>
          </a:prstGeom>
          <a:ln w="12700">
            <a:miter lim="400000"/>
          </a:ln>
          <a:effectLst>
            <a:outerShdw blurRad="190500" dist="88900" dir="16200000" rotWithShape="0">
              <a:srgbClr val="000000">
                <a:alpha val="70000"/>
              </a:srgbClr>
            </a:outerShdw>
          </a:effectLst>
        </p:spPr>
      </p:pic>
      <p:pic>
        <p:nvPicPr>
          <p:cNvPr id="81" name="Image" descr="Image"/>
          <p:cNvPicPr>
            <a:picLocks noChangeAspect="1"/>
          </p:cNvPicPr>
          <p:nvPr/>
        </p:nvPicPr>
        <p:blipFill>
          <a:blip r:embed="rId8"/>
          <a:stretch>
            <a:fillRect/>
          </a:stretch>
        </p:blipFill>
        <p:spPr>
          <a:xfrm>
            <a:off x="3624797" y="4029564"/>
            <a:ext cx="1215534" cy="1307273"/>
          </a:xfrm>
          <a:prstGeom prst="rect">
            <a:avLst/>
          </a:prstGeom>
          <a:ln w="12700">
            <a:miter lim="400000"/>
          </a:ln>
          <a:effectLst>
            <a:outerShdw blurRad="190500" dist="88900" dir="16200000" rotWithShape="0">
              <a:srgbClr val="000000">
                <a:alpha val="70000"/>
              </a:srgbClr>
            </a:outerShdw>
          </a:effectLst>
        </p:spPr>
      </p:pic>
      <p:pic>
        <p:nvPicPr>
          <p:cNvPr id="82" name="Image" descr="Image"/>
          <p:cNvPicPr>
            <a:picLocks noChangeAspect="1"/>
          </p:cNvPicPr>
          <p:nvPr/>
        </p:nvPicPr>
        <p:blipFill>
          <a:blip r:embed="rId9"/>
          <a:stretch>
            <a:fillRect/>
          </a:stretch>
        </p:blipFill>
        <p:spPr>
          <a:xfrm>
            <a:off x="1712107" y="1615931"/>
            <a:ext cx="1326500" cy="1423167"/>
          </a:xfrm>
          <a:prstGeom prst="rect">
            <a:avLst/>
          </a:prstGeom>
          <a:ln w="12700">
            <a:miter lim="400000"/>
          </a:ln>
          <a:effectLst>
            <a:outerShdw blurRad="190500" dist="88900" dir="16200000" rotWithShape="0">
              <a:srgbClr val="000000">
                <a:alpha val="70000"/>
              </a:srgbClr>
            </a:outerShdw>
          </a:effectLst>
        </p:spPr>
      </p:pic>
      <p:pic>
        <p:nvPicPr>
          <p:cNvPr id="83" name="Image" descr="Image"/>
          <p:cNvPicPr>
            <a:picLocks noChangeAspect="1"/>
          </p:cNvPicPr>
          <p:nvPr/>
        </p:nvPicPr>
        <p:blipFill>
          <a:blip r:embed="rId10"/>
          <a:stretch>
            <a:fillRect/>
          </a:stretch>
        </p:blipFill>
        <p:spPr>
          <a:xfrm>
            <a:off x="6011922" y="1903627"/>
            <a:ext cx="1326500" cy="1431361"/>
          </a:xfrm>
          <a:prstGeom prst="rect">
            <a:avLst/>
          </a:prstGeom>
          <a:ln w="12700">
            <a:miter lim="400000"/>
          </a:ln>
          <a:effectLst>
            <a:outerShdw blurRad="190500" dist="88900" dir="16200000" rotWithShape="0">
              <a:srgbClr val="000000">
                <a:alpha val="70000"/>
              </a:srgbClr>
            </a:outerShdw>
          </a:effectLst>
        </p:spPr>
      </p:pic>
      <p:sp>
        <p:nvSpPr>
          <p:cNvPr id="84" name="Encryption works great, until it doesn't.…"/>
          <p:cNvSpPr txBox="1"/>
          <p:nvPr/>
        </p:nvSpPr>
        <p:spPr>
          <a:xfrm>
            <a:off x="5082093" y="3568844"/>
            <a:ext cx="3990953" cy="1579881"/>
          </a:xfrm>
          <a:prstGeom prst="rect">
            <a:avLst/>
          </a:prstGeom>
          <a:solidFill>
            <a:srgbClr val="C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marL="140368" indent="-140368" defTabSz="762000">
              <a:buSzPct val="100000"/>
              <a:buChar char="•"/>
              <a:defRPr sz="1400" b="1">
                <a:solidFill>
                  <a:srgbClr val="FFFFFF"/>
                </a:solidFill>
              </a:defRPr>
            </a:pPr>
            <a:r>
              <a:t>Encryption works great, until it doesn't. </a:t>
            </a:r>
          </a:p>
          <a:p>
            <a:pPr marL="140368" indent="-140368" defTabSz="762000">
              <a:buSzPct val="100000"/>
              <a:buChar char="•"/>
              <a:defRPr sz="1400" b="1">
                <a:solidFill>
                  <a:srgbClr val="FFFFFF"/>
                </a:solidFill>
              </a:defRPr>
            </a:pPr>
            <a:r>
              <a:t>Encryption works great, as long as no one makes a mistake. </a:t>
            </a:r>
          </a:p>
          <a:p>
            <a:pPr marL="140368" indent="-140368" defTabSz="762000">
              <a:buSzPct val="100000"/>
              <a:buChar char="•"/>
              <a:defRPr sz="1400" b="1">
                <a:solidFill>
                  <a:srgbClr val="FFFFFF"/>
                </a:solidFill>
              </a:defRPr>
            </a:pPr>
            <a:r>
              <a:t>Encryption works great, unless something goes wrong. </a:t>
            </a:r>
          </a:p>
          <a:p>
            <a:pPr marL="140368" indent="-140368" defTabSz="762000">
              <a:buSzPct val="100000"/>
              <a:buChar char="•"/>
              <a:defRPr sz="1400" b="1">
                <a:solidFill>
                  <a:srgbClr val="FFFFFF"/>
                </a:solidFill>
              </a:defRPr>
            </a:pPr>
            <a:r>
              <a:t>Encryption works great, as long as everything works right.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Module Delivery"/>
          <p:cNvSpPr txBox="1">
            <a:spLocks noGrp="1"/>
          </p:cNvSpPr>
          <p:nvPr>
            <p:ph type="title"/>
          </p:nvPr>
        </p:nvSpPr>
        <p:spPr>
          <a:xfrm>
            <a:off x="-25400" y="30534"/>
            <a:ext cx="7886700" cy="649701"/>
          </a:xfrm>
          <a:prstGeom prst="rect">
            <a:avLst/>
          </a:prstGeom>
        </p:spPr>
        <p:txBody>
          <a:bodyPr/>
          <a:lstStyle/>
          <a:p>
            <a:r>
              <a:t>Module Delivery</a:t>
            </a:r>
          </a:p>
        </p:txBody>
      </p:sp>
      <p:pic>
        <p:nvPicPr>
          <p:cNvPr id="87" name="image3.png" descr="image3.png"/>
          <p:cNvPicPr>
            <a:picLocks noChangeAspect="1"/>
          </p:cNvPicPr>
          <p:nvPr/>
        </p:nvPicPr>
        <p:blipFill>
          <a:blip r:embed="rId2"/>
          <a:stretch>
            <a:fillRect/>
          </a:stretch>
        </p:blipFill>
        <p:spPr>
          <a:xfrm>
            <a:off x="831588" y="3690803"/>
            <a:ext cx="1440855" cy="1005084"/>
          </a:xfrm>
          <a:prstGeom prst="rect">
            <a:avLst/>
          </a:prstGeom>
          <a:ln w="12700">
            <a:miter lim="400000"/>
          </a:ln>
        </p:spPr>
      </p:pic>
      <p:sp>
        <p:nvSpPr>
          <p:cNvPr id="88" name="Web site">
            <a:hlinkClick r:id="rId3"/>
          </p:cNvPr>
          <p:cNvSpPr/>
          <p:nvPr/>
        </p:nvSpPr>
        <p:spPr>
          <a:xfrm>
            <a:off x="6921500" y="114300"/>
            <a:ext cx="2064346" cy="482170"/>
          </a:xfrm>
          <a:prstGeom prst="rect">
            <a:avLst/>
          </a:prstGeom>
          <a:solidFill>
            <a:schemeClr val="accent2"/>
          </a:solidFill>
          <a:ln w="25400">
            <a:solidFill>
              <a:srgbClr val="8C3A38"/>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a:defRPr>
                <a:solidFill>
                  <a:srgbClr val="FFFFFF"/>
                </a:solidFill>
              </a:defRPr>
            </a:lvl1pPr>
          </a:lstStyle>
          <a:p>
            <a:r>
              <a:rPr dirty="0"/>
              <a:t>Web site</a:t>
            </a:r>
          </a:p>
        </p:txBody>
      </p:sp>
      <p:sp>
        <p:nvSpPr>
          <p:cNvPr id="90" name="esecurity2020.slack.com"/>
          <p:cNvSpPr txBox="1"/>
          <p:nvPr/>
        </p:nvSpPr>
        <p:spPr>
          <a:xfrm>
            <a:off x="3612822" y="1143933"/>
            <a:ext cx="4147900"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3200"/>
            </a:lvl1pPr>
          </a:lstStyle>
          <a:p>
            <a:r>
              <a:rPr lang="en-US" dirty="0"/>
              <a:t>Teams</a:t>
            </a:r>
            <a:endParaRPr dirty="0"/>
          </a:p>
        </p:txBody>
      </p:sp>
      <p:pic>
        <p:nvPicPr>
          <p:cNvPr id="91" name="unknown.png" descr="unknown.png"/>
          <p:cNvPicPr>
            <a:picLocks noChangeAspect="1"/>
          </p:cNvPicPr>
          <p:nvPr/>
        </p:nvPicPr>
        <p:blipFill>
          <a:blip r:embed="rId4"/>
          <a:stretch>
            <a:fillRect/>
          </a:stretch>
        </p:blipFill>
        <p:spPr>
          <a:xfrm>
            <a:off x="7395764" y="1984232"/>
            <a:ext cx="895150" cy="895150"/>
          </a:xfrm>
          <a:prstGeom prst="rect">
            <a:avLst/>
          </a:prstGeom>
          <a:ln w="12700">
            <a:miter lim="400000"/>
          </a:ln>
        </p:spPr>
      </p:pic>
      <p:sp>
        <p:nvSpPr>
          <p:cNvPr id="92" name="@billatnapier"/>
          <p:cNvSpPr txBox="1"/>
          <p:nvPr/>
        </p:nvSpPr>
        <p:spPr>
          <a:xfrm>
            <a:off x="4755822" y="2138437"/>
            <a:ext cx="2346683"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200"/>
            </a:lvl1pPr>
          </a:lstStyle>
          <a:p>
            <a:r>
              <a:t>@billatnapier</a:t>
            </a:r>
          </a:p>
        </p:txBody>
      </p:sp>
      <p:pic>
        <p:nvPicPr>
          <p:cNvPr id="93" name="Screen Shot 2019-01-13 at 11.06.27.png" descr="Screen Shot 2019-01-13 at 11.06.27.png"/>
          <p:cNvPicPr>
            <a:picLocks noChangeAspect="1"/>
          </p:cNvPicPr>
          <p:nvPr/>
        </p:nvPicPr>
        <p:blipFill>
          <a:blip r:embed="rId5"/>
          <a:stretch>
            <a:fillRect/>
          </a:stretch>
        </p:blipFill>
        <p:spPr>
          <a:xfrm>
            <a:off x="317500" y="3211841"/>
            <a:ext cx="5348879" cy="895149"/>
          </a:xfrm>
          <a:prstGeom prst="rect">
            <a:avLst/>
          </a:prstGeom>
          <a:ln w="12700">
            <a:miter lim="400000"/>
          </a:ln>
        </p:spPr>
      </p:pic>
      <p:pic>
        <p:nvPicPr>
          <p:cNvPr id="94" name="unknown.png" descr="unknown.png"/>
          <p:cNvPicPr>
            <a:picLocks noChangeAspect="1"/>
          </p:cNvPicPr>
          <p:nvPr/>
        </p:nvPicPr>
        <p:blipFill>
          <a:blip r:embed="rId6"/>
          <a:stretch>
            <a:fillRect/>
          </a:stretch>
        </p:blipFill>
        <p:spPr>
          <a:xfrm>
            <a:off x="606394" y="4661326"/>
            <a:ext cx="1440855" cy="753825"/>
          </a:xfrm>
          <a:prstGeom prst="rect">
            <a:avLst/>
          </a:prstGeom>
          <a:ln w="12700">
            <a:miter lim="400000"/>
          </a:ln>
        </p:spPr>
      </p:pic>
      <p:sp>
        <p:nvSpPr>
          <p:cNvPr id="95" name="github.com/billbuchanan/esecurity"/>
          <p:cNvSpPr txBox="1"/>
          <p:nvPr/>
        </p:nvSpPr>
        <p:spPr>
          <a:xfrm>
            <a:off x="1809309" y="4820616"/>
            <a:ext cx="6768839"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200"/>
            </a:lvl1pPr>
          </a:lstStyle>
          <a:p>
            <a:r>
              <a:rPr dirty="0" err="1"/>
              <a:t>github.com</a:t>
            </a:r>
            <a:r>
              <a:rPr dirty="0"/>
              <a:t>/</a:t>
            </a:r>
            <a:r>
              <a:rPr dirty="0" err="1"/>
              <a:t>billbuchanan</a:t>
            </a:r>
            <a:r>
              <a:rPr dirty="0"/>
              <a:t>/</a:t>
            </a:r>
            <a:r>
              <a:rPr lang="en-US" dirty="0" err="1"/>
              <a:t>appliedcrypto</a:t>
            </a:r>
            <a:endParaRPr dirty="0"/>
          </a:p>
        </p:txBody>
      </p:sp>
      <p:pic>
        <p:nvPicPr>
          <p:cNvPr id="96" name="unknown.png" descr="unknown.png"/>
          <p:cNvPicPr>
            <a:picLocks noChangeAspect="1"/>
          </p:cNvPicPr>
          <p:nvPr/>
        </p:nvPicPr>
        <p:blipFill>
          <a:blip r:embed="rId7"/>
          <a:stretch>
            <a:fillRect/>
          </a:stretch>
        </p:blipFill>
        <p:spPr>
          <a:xfrm>
            <a:off x="298450" y="1883286"/>
            <a:ext cx="1097042" cy="1097042"/>
          </a:xfrm>
          <a:prstGeom prst="rect">
            <a:avLst/>
          </a:prstGeom>
          <a:ln w="12700">
            <a:miter lim="400000"/>
          </a:ln>
        </p:spPr>
      </p:pic>
      <p:sp>
        <p:nvSpPr>
          <p:cNvPr id="97" name="Overleaf"/>
          <p:cNvSpPr txBox="1"/>
          <p:nvPr/>
        </p:nvSpPr>
        <p:spPr>
          <a:xfrm>
            <a:off x="1326822" y="2138437"/>
            <a:ext cx="1508483"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200"/>
            </a:lvl1pPr>
          </a:lstStyle>
          <a:p>
            <a:r>
              <a:t>Overleaf</a:t>
            </a:r>
          </a:p>
        </p:txBody>
      </p:sp>
      <p:sp>
        <p:nvSpPr>
          <p:cNvPr id="98" name="asecuritysite.com"/>
          <p:cNvSpPr txBox="1"/>
          <p:nvPr/>
        </p:nvSpPr>
        <p:spPr>
          <a:xfrm>
            <a:off x="5944066" y="3366045"/>
            <a:ext cx="2992795"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200"/>
            </a:lvl1pPr>
          </a:lstStyle>
          <a:p>
            <a:r>
              <a:t>asecuritysite.com</a:t>
            </a:r>
          </a:p>
        </p:txBody>
      </p:sp>
      <p:pic>
        <p:nvPicPr>
          <p:cNvPr id="99" name="unknown.jpg" descr="unknown.jpg"/>
          <p:cNvPicPr>
            <a:picLocks noChangeAspect="1"/>
          </p:cNvPicPr>
          <p:nvPr/>
        </p:nvPicPr>
        <p:blipFill>
          <a:blip r:embed="rId8"/>
          <a:stretch>
            <a:fillRect/>
          </a:stretch>
        </p:blipFill>
        <p:spPr>
          <a:xfrm>
            <a:off x="3136900" y="303633"/>
            <a:ext cx="836417" cy="586741"/>
          </a:xfrm>
          <a:prstGeom prst="rect">
            <a:avLst/>
          </a:prstGeom>
          <a:ln w="12700">
            <a:miter lim="400000"/>
          </a:ln>
        </p:spPr>
      </p:pic>
      <p:sp>
        <p:nvSpPr>
          <p:cNvPr id="100" name="youtube.com"/>
          <p:cNvSpPr txBox="1"/>
          <p:nvPr/>
        </p:nvSpPr>
        <p:spPr>
          <a:xfrm>
            <a:off x="4070022" y="303633"/>
            <a:ext cx="2286557"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200"/>
            </a:lvl1pPr>
          </a:lstStyle>
          <a:p>
            <a:r>
              <a:t>youtube.com</a:t>
            </a:r>
          </a:p>
        </p:txBody>
      </p:sp>
      <p:pic>
        <p:nvPicPr>
          <p:cNvPr id="1026" name="Picture 2">
            <a:extLst>
              <a:ext uri="{FF2B5EF4-FFF2-40B4-BE49-F238E27FC236}">
                <a16:creationId xmlns:a16="http://schemas.microsoft.com/office/drawing/2014/main" id="{A84C750E-ACA2-5047-8713-FD7C7D85C2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9087" y="910953"/>
            <a:ext cx="1900335" cy="9927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p:cNvSpPr/>
          <p:nvPr/>
        </p:nvSpPr>
        <p:spPr>
          <a:xfrm>
            <a:off x="296688" y="3121658"/>
            <a:ext cx="8667156" cy="2466725"/>
          </a:xfrm>
          <a:prstGeom prst="rect">
            <a:avLst/>
          </a:prstGeom>
          <a:solidFill>
            <a:srgbClr val="FFFFFF"/>
          </a:solidFill>
          <a:ln w="25400">
            <a:solidFill>
              <a:schemeClr val="accent1"/>
            </a:solidFill>
          </a:ln>
        </p:spPr>
        <p:txBody>
          <a:bodyPr lIns="45719" rIns="45719"/>
          <a:lstStyle/>
          <a:p>
            <a:endParaRPr/>
          </a:p>
        </p:txBody>
      </p:sp>
      <p:sp>
        <p:nvSpPr>
          <p:cNvPr id="103" name="Rectangle"/>
          <p:cNvSpPr/>
          <p:nvPr/>
        </p:nvSpPr>
        <p:spPr>
          <a:xfrm>
            <a:off x="5071888" y="774410"/>
            <a:ext cx="4025951" cy="1908176"/>
          </a:xfrm>
          <a:prstGeom prst="rect">
            <a:avLst/>
          </a:prstGeom>
          <a:solidFill>
            <a:srgbClr val="FFFFFF"/>
          </a:solidFill>
          <a:ln w="25400">
            <a:solidFill>
              <a:schemeClr val="accent1"/>
            </a:solidFill>
          </a:ln>
        </p:spPr>
        <p:txBody>
          <a:bodyPr lIns="45719" rIns="45719"/>
          <a:lstStyle/>
          <a:p>
            <a:endParaRPr/>
          </a:p>
        </p:txBody>
      </p:sp>
      <p:sp>
        <p:nvSpPr>
          <p:cNvPr id="104" name="Rectangle"/>
          <p:cNvSpPr/>
          <p:nvPr/>
        </p:nvSpPr>
        <p:spPr>
          <a:xfrm>
            <a:off x="232696" y="774410"/>
            <a:ext cx="4025951" cy="1908176"/>
          </a:xfrm>
          <a:prstGeom prst="rect">
            <a:avLst/>
          </a:prstGeom>
          <a:solidFill>
            <a:srgbClr val="FFFFFF"/>
          </a:solidFill>
          <a:ln w="25400">
            <a:solidFill>
              <a:schemeClr val="accent1"/>
            </a:solidFill>
          </a:ln>
        </p:spPr>
        <p:txBody>
          <a:bodyPr lIns="45719" rIns="45719"/>
          <a:lstStyle/>
          <a:p>
            <a:endParaRPr/>
          </a:p>
        </p:txBody>
      </p:sp>
      <p:sp>
        <p:nvSpPr>
          <p:cNvPr id="105" name="Module Delivery"/>
          <p:cNvSpPr txBox="1">
            <a:spLocks noGrp="1"/>
          </p:cNvSpPr>
          <p:nvPr>
            <p:ph type="title"/>
          </p:nvPr>
        </p:nvSpPr>
        <p:spPr>
          <a:xfrm>
            <a:off x="-25400" y="30534"/>
            <a:ext cx="7886700" cy="649701"/>
          </a:xfrm>
          <a:prstGeom prst="rect">
            <a:avLst/>
          </a:prstGeom>
        </p:spPr>
        <p:txBody>
          <a:bodyPr/>
          <a:lstStyle/>
          <a:p>
            <a:r>
              <a:t>Module Delivery</a:t>
            </a:r>
          </a:p>
        </p:txBody>
      </p:sp>
      <p:sp>
        <p:nvSpPr>
          <p:cNvPr id="106" name="Web site">
            <a:hlinkClick r:id="rId2"/>
          </p:cNvPr>
          <p:cNvSpPr/>
          <p:nvPr/>
        </p:nvSpPr>
        <p:spPr>
          <a:xfrm>
            <a:off x="6921500" y="114300"/>
            <a:ext cx="2064346" cy="482170"/>
          </a:xfrm>
          <a:prstGeom prst="rect">
            <a:avLst/>
          </a:prstGeom>
          <a:solidFill>
            <a:schemeClr val="accent2"/>
          </a:solidFill>
          <a:ln w="25400">
            <a:solidFill>
              <a:srgbClr val="8C3A38"/>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a:defRPr>
                <a:solidFill>
                  <a:srgbClr val="FFFFFF"/>
                </a:solidFill>
              </a:defRPr>
            </a:lvl1pPr>
          </a:lstStyle>
          <a:p>
            <a:r>
              <a:t>Web site</a:t>
            </a:r>
          </a:p>
        </p:txBody>
      </p:sp>
      <p:pic>
        <p:nvPicPr>
          <p:cNvPr id="107" name="unknown.png" descr="unknown.png"/>
          <p:cNvPicPr>
            <a:picLocks noChangeAspect="1"/>
          </p:cNvPicPr>
          <p:nvPr/>
        </p:nvPicPr>
        <p:blipFill>
          <a:blip r:embed="rId3"/>
          <a:stretch>
            <a:fillRect/>
          </a:stretch>
        </p:blipFill>
        <p:spPr>
          <a:xfrm>
            <a:off x="7302043" y="3954097"/>
            <a:ext cx="1635533" cy="855677"/>
          </a:xfrm>
          <a:prstGeom prst="rect">
            <a:avLst/>
          </a:prstGeom>
          <a:ln w="12700">
            <a:miter lim="400000"/>
          </a:ln>
        </p:spPr>
      </p:pic>
      <p:sp>
        <p:nvSpPr>
          <p:cNvPr id="108" name="github.com/billbuchanan/esecurity"/>
          <p:cNvSpPr txBox="1"/>
          <p:nvPr/>
        </p:nvSpPr>
        <p:spPr>
          <a:xfrm>
            <a:off x="1872489" y="4964732"/>
            <a:ext cx="6768839"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200"/>
            </a:lvl1pPr>
          </a:lstStyle>
          <a:p>
            <a:r>
              <a:rPr dirty="0" err="1"/>
              <a:t>github.com</a:t>
            </a:r>
            <a:r>
              <a:rPr dirty="0"/>
              <a:t>/</a:t>
            </a:r>
            <a:r>
              <a:rPr dirty="0" err="1"/>
              <a:t>billbuchanan</a:t>
            </a:r>
            <a:r>
              <a:rPr dirty="0"/>
              <a:t>/</a:t>
            </a:r>
            <a:r>
              <a:rPr lang="en-US" dirty="0" err="1"/>
              <a:t>appliedcrypto</a:t>
            </a:r>
            <a:endParaRPr dirty="0"/>
          </a:p>
        </p:txBody>
      </p:sp>
      <p:pic>
        <p:nvPicPr>
          <p:cNvPr id="109" name="unknown.png" descr="unknown.png"/>
          <p:cNvPicPr>
            <a:picLocks noChangeAspect="1"/>
          </p:cNvPicPr>
          <p:nvPr/>
        </p:nvPicPr>
        <p:blipFill>
          <a:blip r:embed="rId4"/>
          <a:stretch>
            <a:fillRect/>
          </a:stretch>
        </p:blipFill>
        <p:spPr>
          <a:xfrm>
            <a:off x="7918515" y="1029378"/>
            <a:ext cx="855676" cy="855677"/>
          </a:xfrm>
          <a:prstGeom prst="rect">
            <a:avLst/>
          </a:prstGeom>
          <a:ln w="12700">
            <a:miter lim="400000"/>
          </a:ln>
        </p:spPr>
      </p:pic>
      <p:sp>
        <p:nvSpPr>
          <p:cNvPr id="110" name="Overleaf"/>
          <p:cNvSpPr txBox="1"/>
          <p:nvPr/>
        </p:nvSpPr>
        <p:spPr>
          <a:xfrm>
            <a:off x="6394122" y="938633"/>
            <a:ext cx="1508483"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200"/>
            </a:lvl1pPr>
          </a:lstStyle>
          <a:p>
            <a:r>
              <a:t>Overleaf</a:t>
            </a:r>
          </a:p>
        </p:txBody>
      </p:sp>
      <p:pic>
        <p:nvPicPr>
          <p:cNvPr id="111" name="unknown.jpg" descr="unknown.jpg"/>
          <p:cNvPicPr>
            <a:picLocks noChangeAspect="1"/>
          </p:cNvPicPr>
          <p:nvPr/>
        </p:nvPicPr>
        <p:blipFill>
          <a:blip r:embed="rId5"/>
          <a:stretch>
            <a:fillRect/>
          </a:stretch>
        </p:blipFill>
        <p:spPr>
          <a:xfrm>
            <a:off x="449488" y="944937"/>
            <a:ext cx="836417" cy="586741"/>
          </a:xfrm>
          <a:prstGeom prst="rect">
            <a:avLst/>
          </a:prstGeom>
          <a:ln w="12700">
            <a:miter lim="400000"/>
          </a:ln>
        </p:spPr>
      </p:pic>
      <p:sp>
        <p:nvSpPr>
          <p:cNvPr id="112" name="youtube.com"/>
          <p:cNvSpPr txBox="1"/>
          <p:nvPr/>
        </p:nvSpPr>
        <p:spPr>
          <a:xfrm>
            <a:off x="1661685" y="944937"/>
            <a:ext cx="2286557"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200"/>
            </a:lvl1pPr>
          </a:lstStyle>
          <a:p>
            <a:r>
              <a:t>youtube.com</a:t>
            </a:r>
          </a:p>
        </p:txBody>
      </p:sp>
      <p:pic>
        <p:nvPicPr>
          <p:cNvPr id="113" name="unknown.png" descr="unknown.png"/>
          <p:cNvPicPr>
            <a:picLocks noChangeAspect="1"/>
          </p:cNvPicPr>
          <p:nvPr/>
        </p:nvPicPr>
        <p:blipFill>
          <a:blip r:embed="rId6"/>
          <a:stretch>
            <a:fillRect/>
          </a:stretch>
        </p:blipFill>
        <p:spPr>
          <a:xfrm>
            <a:off x="481513" y="3554140"/>
            <a:ext cx="1390976" cy="1107245"/>
          </a:xfrm>
          <a:prstGeom prst="rect">
            <a:avLst/>
          </a:prstGeom>
          <a:ln w="12700">
            <a:miter lim="400000"/>
          </a:ln>
        </p:spPr>
      </p:pic>
      <p:pic>
        <p:nvPicPr>
          <p:cNvPr id="114" name="unknown.png" descr="unknown.png"/>
          <p:cNvPicPr>
            <a:picLocks noChangeAspect="1"/>
          </p:cNvPicPr>
          <p:nvPr/>
        </p:nvPicPr>
        <p:blipFill>
          <a:blip r:embed="rId7"/>
          <a:stretch>
            <a:fillRect/>
          </a:stretch>
        </p:blipFill>
        <p:spPr>
          <a:xfrm>
            <a:off x="5733767" y="3258405"/>
            <a:ext cx="1635533" cy="997675"/>
          </a:xfrm>
          <a:prstGeom prst="rect">
            <a:avLst/>
          </a:prstGeom>
          <a:ln w="12700">
            <a:miter lim="400000"/>
          </a:ln>
        </p:spPr>
      </p:pic>
      <p:sp>
        <p:nvSpPr>
          <p:cNvPr id="115" name="Lectures/Lab Demos"/>
          <p:cNvSpPr txBox="1"/>
          <p:nvPr/>
        </p:nvSpPr>
        <p:spPr>
          <a:xfrm>
            <a:off x="399722" y="1830121"/>
            <a:ext cx="3545246"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200" b="1"/>
            </a:lvl1pPr>
          </a:lstStyle>
          <a:p>
            <a:r>
              <a:t>Lectures/Lab Demos</a:t>
            </a:r>
          </a:p>
        </p:txBody>
      </p:sp>
      <p:sp>
        <p:nvSpPr>
          <p:cNvPr id="116" name="Coursework submission"/>
          <p:cNvSpPr txBox="1"/>
          <p:nvPr/>
        </p:nvSpPr>
        <p:spPr>
          <a:xfrm>
            <a:off x="5167912" y="2036496"/>
            <a:ext cx="4286717" cy="561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000" b="1"/>
            </a:lvl1pPr>
          </a:lstStyle>
          <a:p>
            <a:r>
              <a:t>Coursework submission</a:t>
            </a:r>
          </a:p>
        </p:txBody>
      </p:sp>
      <p:sp>
        <p:nvSpPr>
          <p:cNvPr id="117" name="Labs"/>
          <p:cNvSpPr txBox="1"/>
          <p:nvPr/>
        </p:nvSpPr>
        <p:spPr>
          <a:xfrm>
            <a:off x="348922" y="5003952"/>
            <a:ext cx="854830" cy="586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3200" b="1"/>
            </a:lvl1pPr>
          </a:lstStyle>
          <a:p>
            <a:r>
              <a:t>Labs</a:t>
            </a:r>
          </a:p>
        </p:txBody>
      </p:sp>
      <p:pic>
        <p:nvPicPr>
          <p:cNvPr id="118" name="unknown.jpg" descr="unknown.jpg"/>
          <p:cNvPicPr>
            <a:picLocks noChangeAspect="1"/>
          </p:cNvPicPr>
          <p:nvPr/>
        </p:nvPicPr>
        <p:blipFill>
          <a:blip r:embed="rId8"/>
          <a:stretch>
            <a:fillRect/>
          </a:stretch>
        </p:blipFill>
        <p:spPr>
          <a:xfrm>
            <a:off x="4419512" y="3801398"/>
            <a:ext cx="1107244" cy="1107245"/>
          </a:xfrm>
          <a:prstGeom prst="rect">
            <a:avLst/>
          </a:prstGeom>
          <a:ln w="12700">
            <a:miter lim="400000"/>
          </a:ln>
        </p:spPr>
      </p:pic>
      <p:pic>
        <p:nvPicPr>
          <p:cNvPr id="119" name="OpenSSL.png" descr="OpenSSL.png"/>
          <p:cNvPicPr>
            <a:picLocks noChangeAspect="1"/>
          </p:cNvPicPr>
          <p:nvPr/>
        </p:nvPicPr>
        <p:blipFill>
          <a:blip r:embed="rId9"/>
          <a:stretch>
            <a:fillRect/>
          </a:stretch>
        </p:blipFill>
        <p:spPr>
          <a:xfrm>
            <a:off x="2317431" y="3245995"/>
            <a:ext cx="1660866" cy="1107245"/>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Draft Timetable"/>
          <p:cNvSpPr txBox="1">
            <a:spLocks noGrp="1"/>
          </p:cNvSpPr>
          <p:nvPr>
            <p:ph type="title"/>
          </p:nvPr>
        </p:nvSpPr>
        <p:spPr>
          <a:prstGeom prst="rect">
            <a:avLst/>
          </a:prstGeom>
        </p:spPr>
        <p:txBody>
          <a:bodyPr/>
          <a:lstStyle/>
          <a:p>
            <a:r>
              <a:t>Draft Timetable</a:t>
            </a:r>
          </a:p>
        </p:txBody>
      </p:sp>
      <p:pic>
        <p:nvPicPr>
          <p:cNvPr id="122" name="image3.png" descr="image3.png"/>
          <p:cNvPicPr>
            <a:picLocks noChangeAspect="1"/>
          </p:cNvPicPr>
          <p:nvPr/>
        </p:nvPicPr>
        <p:blipFill>
          <a:blip r:embed="rId2"/>
          <a:stretch>
            <a:fillRect/>
          </a:stretch>
        </p:blipFill>
        <p:spPr>
          <a:xfrm>
            <a:off x="18788" y="3329533"/>
            <a:ext cx="2887280" cy="2014054"/>
          </a:xfrm>
          <a:prstGeom prst="rect">
            <a:avLst/>
          </a:prstGeom>
          <a:ln w="12700">
            <a:miter lim="400000"/>
          </a:ln>
        </p:spPr>
      </p:pic>
      <p:sp>
        <p:nvSpPr>
          <p:cNvPr id="123" name="Web site">
            <a:hlinkClick r:id="rId3"/>
          </p:cNvPr>
          <p:cNvSpPr/>
          <p:nvPr/>
        </p:nvSpPr>
        <p:spPr>
          <a:xfrm>
            <a:off x="6921500" y="114300"/>
            <a:ext cx="2064346" cy="482170"/>
          </a:xfrm>
          <a:prstGeom prst="rect">
            <a:avLst/>
          </a:prstGeom>
          <a:solidFill>
            <a:schemeClr val="accent2"/>
          </a:solidFill>
          <a:ln w="25400">
            <a:solidFill>
              <a:srgbClr val="8C3A38"/>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a:defRPr>
                <a:solidFill>
                  <a:srgbClr val="FFFFFF"/>
                </a:solidFill>
              </a:defRPr>
            </a:lvl1pPr>
          </a:lstStyle>
          <a:p>
            <a:r>
              <a:t>Web site</a:t>
            </a:r>
          </a:p>
        </p:txBody>
      </p:sp>
      <p:grpSp>
        <p:nvGrpSpPr>
          <p:cNvPr id="126" name="Screenshot 2020-01-13 at 18.36.24.png"/>
          <p:cNvGrpSpPr/>
          <p:nvPr/>
        </p:nvGrpSpPr>
        <p:grpSpPr>
          <a:xfrm>
            <a:off x="-38100" y="1001049"/>
            <a:ext cx="8674975" cy="4261302"/>
            <a:chOff x="0" y="0"/>
            <a:chExt cx="8674974" cy="4261301"/>
          </a:xfrm>
        </p:grpSpPr>
        <p:pic>
          <p:nvPicPr>
            <p:cNvPr id="125" name="Screenshot 2020-01-13 at 18.36.24.png" descr="Screenshot 2020-01-13 at 18.36.24.png"/>
            <p:cNvPicPr>
              <a:picLocks noChangeAspect="1"/>
            </p:cNvPicPr>
            <p:nvPr/>
          </p:nvPicPr>
          <p:blipFill>
            <a:blip r:embed="rId4"/>
            <a:stretch>
              <a:fillRect/>
            </a:stretch>
          </p:blipFill>
          <p:spPr>
            <a:xfrm>
              <a:off x="203200" y="203200"/>
              <a:ext cx="8268575" cy="3816802"/>
            </a:xfrm>
            <a:prstGeom prst="rect">
              <a:avLst/>
            </a:prstGeom>
            <a:ln>
              <a:noFill/>
            </a:ln>
            <a:effectLst/>
          </p:spPr>
        </p:pic>
        <p:pic>
          <p:nvPicPr>
            <p:cNvPr id="124" name="Screenshot 2020-01-13 at 18.36.24.png" descr="Screenshot 2020-01-13 at 18.36.24.png"/>
            <p:cNvPicPr>
              <a:picLocks/>
            </p:cNvPicPr>
            <p:nvPr/>
          </p:nvPicPr>
          <p:blipFill>
            <a:blip r:embed="rId5"/>
            <a:stretch>
              <a:fillRect/>
            </a:stretch>
          </p:blipFill>
          <p:spPr>
            <a:xfrm>
              <a:off x="0" y="0"/>
              <a:ext cx="8674975" cy="4261302"/>
            </a:xfrm>
            <a:prstGeom prst="rect">
              <a:avLst/>
            </a:prstGeom>
            <a:effectLst/>
          </p:spPr>
        </p:pic>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2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30" name="Image" descr="Image"/>
          <p:cNvPicPr>
            <a:picLocks noChangeAspect="1"/>
          </p:cNvPicPr>
          <p:nvPr/>
        </p:nvPicPr>
        <p:blipFill>
          <a:blip r:embed="rId2"/>
          <a:stretch>
            <a:fillRect/>
          </a:stretch>
        </p:blipFill>
        <p:spPr>
          <a:xfrm>
            <a:off x="165100" y="946889"/>
            <a:ext cx="9144000" cy="4545122"/>
          </a:xfrm>
          <a:prstGeom prst="rect">
            <a:avLst/>
          </a:prstGeom>
          <a:ln w="12700">
            <a:miter lim="400000"/>
          </a:ln>
        </p:spPr>
      </p:pic>
      <p:sp>
        <p:nvSpPr>
          <p:cNvPr id="131" name="Overview"/>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1. Fundamentals Traditional Ciphers. Key-based Encryption.  Encoding Methods. Frequency Analysis. GCD. Random Numbers. Prime Numbers. Big Integers. Encryption Operators (MOD, XOR and Shift).  Prof Bill Buchanan OBE https://asecuritysite.com/encryption"/>
          <p:cNvSpPr txBox="1">
            <a:spLocks noGrp="1"/>
          </p:cNvSpPr>
          <p:nvPr>
            <p:ph type="title" idx="4294967295"/>
          </p:nvPr>
        </p:nvSpPr>
        <p:spPr>
          <a:xfrm>
            <a:off x="468312" y="279102"/>
            <a:ext cx="5327651" cy="4960343"/>
          </a:xfrm>
          <a:prstGeom prst="rect">
            <a:avLst/>
          </a:prstGeom>
        </p:spPr>
        <p:txBody>
          <a:bodyPr>
            <a:normAutofit/>
          </a:bodyPr>
          <a:lstStyle/>
          <a:p>
            <a:pPr algn="l">
              <a:defRPr b="1">
                <a:solidFill>
                  <a:srgbClr val="C00000"/>
                </a:solidFill>
              </a:defRPr>
            </a:pPr>
            <a:r>
              <a:t>1. Fundamentals</a:t>
            </a:r>
            <a:br/>
            <a:r>
              <a:rPr sz="2000" b="0"/>
              <a:t>Traditional Ciphers.</a:t>
            </a:r>
            <a:br>
              <a:rPr sz="2000" b="0"/>
            </a:br>
            <a:r>
              <a:rPr sz="2000" b="0"/>
              <a:t>Key-based Encryption. </a:t>
            </a:r>
            <a:br>
              <a:rPr sz="2000" b="0"/>
            </a:br>
            <a:r>
              <a:rPr sz="2000" b="0"/>
              <a:t>Encoding Methods.</a:t>
            </a:r>
            <a:br>
              <a:rPr sz="2000" b="0"/>
            </a:br>
            <a:r>
              <a:rPr sz="2000" b="0"/>
              <a:t>Frequency Analysis.</a:t>
            </a:r>
            <a:br>
              <a:rPr sz="2000" b="0"/>
            </a:br>
            <a:r>
              <a:rPr sz="2000" b="0"/>
              <a:t>GCD.</a:t>
            </a:r>
            <a:br>
              <a:rPr sz="2000" b="0"/>
            </a:br>
            <a:r>
              <a:rPr sz="2000" b="0"/>
              <a:t>Random Numbers.</a:t>
            </a:r>
            <a:br>
              <a:rPr sz="2000" b="0"/>
            </a:br>
            <a:r>
              <a:rPr sz="2000" b="0"/>
              <a:t>Prime Numbers.</a:t>
            </a:r>
            <a:br>
              <a:rPr sz="2000" b="0"/>
            </a:br>
            <a:r>
              <a:rPr sz="2000" b="0"/>
              <a:t>Big Integers.</a:t>
            </a:r>
            <a:br>
              <a:rPr sz="2000" b="0"/>
            </a:br>
            <a:r>
              <a:rPr sz="2000" b="0"/>
              <a:t>Encryption Operators (MOD, XOR and Shift).</a:t>
            </a: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34"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35"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36"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37"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2. Symmetric Key  Basics Block or Stream? Secret Key Methods Salting AES 3DES…"/>
          <p:cNvSpPr txBox="1">
            <a:spLocks noGrp="1"/>
          </p:cNvSpPr>
          <p:nvPr>
            <p:ph type="title" idx="4294967295"/>
          </p:nvPr>
        </p:nvSpPr>
        <p:spPr>
          <a:xfrm>
            <a:off x="468312" y="217437"/>
            <a:ext cx="5327651" cy="5280126"/>
          </a:xfrm>
          <a:prstGeom prst="rect">
            <a:avLst/>
          </a:prstGeom>
        </p:spPr>
        <p:txBody>
          <a:bodyPr>
            <a:normAutofit/>
          </a:bodyPr>
          <a:lstStyle/>
          <a:p>
            <a:pPr algn="l">
              <a:defRPr b="1">
                <a:solidFill>
                  <a:srgbClr val="C00000"/>
                </a:solidFill>
              </a:defRPr>
            </a:pPr>
            <a:r>
              <a:t>2. Symmetric Key</a:t>
            </a:r>
            <a:br/>
            <a:br/>
            <a:r>
              <a:rPr sz="2000" b="0"/>
              <a:t>Basics</a:t>
            </a:r>
            <a:br>
              <a:rPr sz="2000" b="0"/>
            </a:br>
            <a:r>
              <a:rPr sz="2000" b="0"/>
              <a:t>Block or Stream?</a:t>
            </a:r>
            <a:br>
              <a:rPr sz="2000" b="0"/>
            </a:br>
            <a:r>
              <a:rPr sz="2000" b="0"/>
              <a:t>Secret Key Methods</a:t>
            </a:r>
            <a:br>
              <a:rPr sz="2000" b="0"/>
            </a:br>
            <a:r>
              <a:rPr sz="2000" b="0"/>
              <a:t>Salting</a:t>
            </a:r>
            <a:br>
              <a:rPr sz="2000" b="0"/>
            </a:br>
            <a:r>
              <a:rPr sz="2000" b="0"/>
              <a:t>AES</a:t>
            </a:r>
            <a:br>
              <a:rPr sz="2000" b="0"/>
            </a:br>
            <a:r>
              <a:rPr sz="2000" b="0"/>
              <a:t>3DES</a:t>
            </a:r>
          </a:p>
          <a:p>
            <a:pPr algn="l">
              <a:defRPr b="1">
                <a:solidFill>
                  <a:srgbClr val="C00000"/>
                </a:solidFill>
              </a:defRPr>
            </a:pPr>
            <a:r>
              <a:rPr sz="2000" b="0"/>
              <a:t>ChaCha20/Poly1305</a:t>
            </a:r>
            <a:br>
              <a:rPr sz="2000" b="0"/>
            </a:br>
            <a:r>
              <a:rPr sz="2000" b="0"/>
              <a:t>Key Entropy</a:t>
            </a:r>
            <a:br>
              <a:rPr sz="2000" b="0"/>
            </a:br>
            <a:br>
              <a:rPr sz="2000" b="0"/>
            </a:br>
            <a:r>
              <a:rPr sz="3000">
                <a:solidFill>
                  <a:srgbClr val="000000"/>
                </a:solidFill>
              </a:rPr>
              <a:t>Prof Bill Buchanan OBE</a:t>
            </a:r>
            <a:br>
              <a:rPr sz="3000">
                <a:solidFill>
                  <a:srgbClr val="000000"/>
                </a:solidFill>
              </a:rPr>
            </a:br>
            <a:r>
              <a:rPr sz="2000" b="0"/>
              <a:t>https://asecuritysite.com/encryption</a:t>
            </a:r>
            <a:br>
              <a:rPr sz="2000" b="0"/>
            </a:br>
            <a:endParaRPr sz="2000" b="0"/>
          </a:p>
        </p:txBody>
      </p:sp>
      <p:pic>
        <p:nvPicPr>
          <p:cNvPr id="140" name="Image" descr="Image"/>
          <p:cNvPicPr>
            <a:picLocks noChangeAspect="1"/>
          </p:cNvPicPr>
          <p:nvPr/>
        </p:nvPicPr>
        <p:blipFill>
          <a:blip r:embed="rId2"/>
          <a:stretch>
            <a:fillRect/>
          </a:stretch>
        </p:blipFill>
        <p:spPr>
          <a:xfrm>
            <a:off x="5465553" y="224412"/>
            <a:ext cx="1631725" cy="2329687"/>
          </a:xfrm>
          <a:prstGeom prst="rect">
            <a:avLst/>
          </a:prstGeom>
          <a:ln w="12700">
            <a:miter lim="400000"/>
          </a:ln>
        </p:spPr>
      </p:pic>
      <p:pic>
        <p:nvPicPr>
          <p:cNvPr id="141" name="Image" descr="Image"/>
          <p:cNvPicPr>
            <a:picLocks noChangeAspect="1"/>
          </p:cNvPicPr>
          <p:nvPr/>
        </p:nvPicPr>
        <p:blipFill>
          <a:blip r:embed="rId3"/>
          <a:stretch>
            <a:fillRect/>
          </a:stretch>
        </p:blipFill>
        <p:spPr>
          <a:xfrm>
            <a:off x="7503856" y="295660"/>
            <a:ext cx="1369165" cy="1923162"/>
          </a:xfrm>
          <a:prstGeom prst="rect">
            <a:avLst/>
          </a:prstGeom>
          <a:ln w="12700">
            <a:miter lim="400000"/>
          </a:ln>
        </p:spPr>
      </p:pic>
      <p:pic>
        <p:nvPicPr>
          <p:cNvPr id="142" name="Image" descr="Image"/>
          <p:cNvPicPr>
            <a:picLocks noChangeAspect="1"/>
          </p:cNvPicPr>
          <p:nvPr/>
        </p:nvPicPr>
        <p:blipFill>
          <a:blip r:embed="rId4"/>
          <a:stretch>
            <a:fillRect/>
          </a:stretch>
        </p:blipFill>
        <p:spPr>
          <a:xfrm>
            <a:off x="5602038" y="3233039"/>
            <a:ext cx="1631724" cy="2309517"/>
          </a:xfrm>
          <a:prstGeom prst="rect">
            <a:avLst/>
          </a:prstGeom>
          <a:ln w="12700">
            <a:miter lim="400000"/>
          </a:ln>
        </p:spPr>
      </p:pic>
      <p:pic>
        <p:nvPicPr>
          <p:cNvPr id="143" name="Image" descr="Image"/>
          <p:cNvPicPr>
            <a:picLocks noChangeAspect="1"/>
          </p:cNvPicPr>
          <p:nvPr/>
        </p:nvPicPr>
        <p:blipFill>
          <a:blip r:embed="rId5"/>
          <a:stretch>
            <a:fillRect/>
          </a:stretch>
        </p:blipFill>
        <p:spPr>
          <a:xfrm>
            <a:off x="7488156" y="2648924"/>
            <a:ext cx="1400564" cy="192316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663</Words>
  <Application>Microsoft Macintosh PowerPoint</Application>
  <PresentationFormat>On-screen Show (16:10)</PresentationFormat>
  <Paragraphs>63</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Applied Crypto: Introduction 1. Cryptography Fundamentals.  2. Symmetric Key Encryption. 3. Hashing and MAC. 4. Asymmetric (Public) Key Encryption. 5. Key Exchange. 6. Trust and Digital Certificates. 7. Tunnelling. 8. Cryptocurrencies and Blockchain. 9. Future Cryptography. 10. Host Security.  Prof Bill Buchanan OBE  https://asecuritysite.com/encryption https://asecuritysite.com/esecurity</vt:lpstr>
      <vt:lpstr>A Tokenized World …</vt:lpstr>
      <vt:lpstr>Disclaimer</vt:lpstr>
      <vt:lpstr>Module Delivery</vt:lpstr>
      <vt:lpstr>Module Delivery</vt:lpstr>
      <vt:lpstr>Draft Timetable</vt:lpstr>
      <vt:lpstr>PowerPoint Presentation</vt:lpstr>
      <vt:lpstr>1. Fundamentals Traditional Ciphers. Key-based Encryption.  Encoding Methods. Frequency Analysis. GCD. Random Numbers. Prime Numbers. Big Integers. Encryption Operators (MOD, XOR and Shift).  Prof Bill Buchanan OBE https://asecuritysite.com/encryption </vt:lpstr>
      <vt:lpstr>2. Symmetric Key  Basics Block or Stream? Secret Key Methods Salting AES 3DES ChaCha20/Poly1305 Key Entropy  Prof Bill Buchanan OBE https://asecuritysite.com/encryption </vt:lpstr>
      <vt:lpstr>3. Hashing and MAC  Hashing Methods. Cracking. Typical Methods: MD5, SHA-1, SHA-3, LM, Bcrypt, PBKDF2 Hashed Passwords. Timed One Time Passwords. Message Authentication Codes (MACs).  Prof Bill Buchanan OBE https://asecuritysite.com/encryption </vt:lpstr>
      <vt:lpstr>4. Asymmetric Key  Principles. RSA. Elliptic Curve. Using Private Key to Authenticate. PGP: Signed Email.  Prof Bill Buchanan OBE https://asecuritysite.com/encryption </vt:lpstr>
      <vt:lpstr>5. Key Exchange  Principles. Diffie-Hellman (DH). Passing the secret key with key exchange. Elliptic Curve Diffie-Hellman (ECDH)    Prof Bill Buchanan OBE https://asecuritysite.com/encryption </vt:lpstr>
      <vt:lpstr>6. Trust and Digital Certificates  Principles. Trust Infrastructures. PKI Infrastructure. Creating Signed Certificates. Signatures (ECDSA, Hashed-based).  Prof Bill Buchanan OBE https://asecuritysite.com/encryption </vt:lpstr>
      <vt:lpstr>7. Tunnelling  SSL/TLS. Key generation/key exchange. SSH. IPSec.   Prof Bill Buchanan OBE https://asecuritysite.com/encryption </vt:lpstr>
      <vt:lpstr>8. Blockchain &amp; Cryptocurrencies Principles. Bitcoin. Ethereum. Smart Contracts.    Prof Bill Buchanan OBE https://asecuritysite.com/encryption </vt:lpstr>
      <vt:lpstr>9. Future Crypto Zero knowledge proof. Homomorphic encryption. Light-weight crypto. Quantum-robust cryptography.    Prof Bill Buchanan OBE https://asecuritysite.com/encryption </vt:lpstr>
      <vt:lpstr>Applied Cryptography 1. Cryptography Fundamentals.  2. Symmetric Key Encryption. 3. Hashing and MAC. 4. Asymmetric (Public) Key Encryption. 5. Key Exchange. 6. Trust and Digital Certificates. 7. Tunnelling. 8. Cryptocurrencies and Blockchain. 9. Future Cryptography. 10. Host Security.  Prof Bill Buchanan OBE  https://asecuritysite.com/encryption https://asecuritysite.com/esecurity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E-Security: Introduction 1. Cryptography Fundamentals.  2. Symmetric Key Encryption. 3. Hashing and MAC. 4. Asymmetric (Public) Key Encryption. 5. Key Exchange. 6. Trust and Digital Certificates. 7. Tunnelling. 8. Cryptocurrencies and Blockchain. 9. Future Cryptography. 10. Host Security.  Prof Bill Buchanan OBE  https://asecuritysite.com/encryption https://asecuritysite.com/esecurity</dc:title>
  <cp:lastModifiedBy>Buchanan, Bill</cp:lastModifiedBy>
  <cp:revision>4</cp:revision>
  <dcterms:modified xsi:type="dcterms:W3CDTF">2021-01-25T09:56:16Z</dcterms:modified>
</cp:coreProperties>
</file>